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6858000" cx="12192000"/>
  <p:notesSz cx="6858000" cy="9144000"/>
  <p:embeddedFontLst>
    <p:embeddedFont>
      <p:font typeface="Robot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3" roundtripDataSignature="AMtx7miOUo8cYtRbtcN3f1eNpVSEkX8H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F96707-9D91-40E2-A64C-EB68FD1C63E0}">
  <a:tblStyle styleId="{2FF96707-9D91-40E2-A64C-EB68FD1C63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31317A1-D667-4CD5-BB52-BE30C7748E9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italic.fntdata"/><Relationship Id="rId90" Type="http://schemas.openxmlformats.org/officeDocument/2006/relationships/font" Target="fonts/Roboto-bold.fntdata"/><Relationship Id="rId93" Type="http://customschemas.google.com/relationships/presentationmetadata" Target="metadata"/><Relationship Id="rId92"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28" name="Google Shape;128;p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90bc92cb8_0_37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90bc92cb8_0_37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 name="Google Shape;376;g1190bc92cb8_0_37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dfb06df94_0_1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dfb06df94_0_1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 name="Google Shape;383;g11dfb06df94_0_1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 name="Google Shape;388;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6" name="Google Shape;436;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91e7f58f4_0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5" name="Google Shape;455;g1191e7f58f4_0_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 name="Google Shape;471;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 name="Google Shape;514;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3" name="Google Shape;523;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7" name="Google Shape;547;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90bc92cb8_0_2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g1190bc92cb8_0_2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91e7f58f4_0_4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9" name="Google Shape;599;g1191e7f58f4_0_4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90bc92cb8_0_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90bc92cb8_0_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 name="Google Shape;624;g1190bc92cb8_0_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90bc92cb8_0_5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90bc92cb8_0_5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4" name="Google Shape;644;g1190bc92cb8_0_5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90bc92cb8_0_9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90bc92cb8_0_9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9" name="Google Shape;669;g1190bc92cb8_0_9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90bc92cb8_0_1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90bc92cb8_0_1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4" name="Google Shape;684;g1190bc92cb8_0_1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90bc92cb8_0_15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90bc92cb8_0_15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9" name="Google Shape;709;g1190bc92cb8_0_15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190bc92cb8_0_2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190bc92cb8_0_2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0" name="Google Shape;740;g1190bc92cb8_0_2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90bc92cb8_0_16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90bc92cb8_0_1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6" name="Google Shape;756;g1190bc92cb8_0_16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90bc92cb8_0_26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90bc92cb8_0_26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4" name="Google Shape;774;g1190bc92cb8_0_26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e8e863e1b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e8e863e1b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 name="Google Shape;140;g11e8e863e1b_0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90bc92cb8_0_3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90bc92cb8_0_3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9" name="Google Shape;789;g1190bc92cb8_0_3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90bc92cb8_0_3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90bc92cb8_0_3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0" name="Google Shape;810;g1190bc92cb8_0_35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90bc92cb8_0_44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90bc92cb8_0_44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8" name="Google Shape;828;g1190bc92cb8_0_44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90bc92cb8_0_4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190bc92cb8_0_4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9" name="Google Shape;849;g1190bc92cb8_0_46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9" name="Google Shape;859;p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dfb06df94_0_14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3" name="Google Shape;873;g11dfb06df94_0_14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dfb06df94_0_1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1" name="Google Shape;891;g11dfb06df94_0_1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1dfb06df94_0_17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7" name="Google Shape;907;g11dfb06df94_0_17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dfb06df94_0_18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1dfb06df94_0_18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0" name="Google Shape;920;g11dfb06df94_0_18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dfb06df94_0_1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1dfb06df94_0_13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3" name="Google Shape;933;g11dfb06df94_0_13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dfb06df94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dfb06df94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 name="Google Shape;171;g11dfb06df94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1dfb06df94_0_2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1dfb06df94_0_2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9" name="Google Shape;939;g11dfb06df94_0_2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e0ecd999b_0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1e0ecd999b_0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3" name="Google Shape;953;g11e0ecd999b_0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1e0ecd999b_0_3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1e0ecd999b_0_3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6" name="Google Shape;966;g11e0ecd999b_0_3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e0ecd999b_0_14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1e0ecd999b_0_14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5" name="Google Shape;985;g11e0ecd999b_0_14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e0ecd999b_0_6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1e0ecd999b_0_6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3" name="Google Shape;993;g11e0ecd999b_0_6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1e0ecd999b_0_8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1e0ecd999b_0_8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0" name="Google Shape;1010;g11e0ecd999b_0_8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1e0ecd999b_0_10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1e0ecd999b_0_10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9" name="Google Shape;1019;g11e0ecd999b_0_10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e0ecd999b_0_1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1e0ecd999b_0_1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4" name="Google Shape;1034;g11e0ecd999b_0_1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192b22b8c0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192b22b8c0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2" name="Google Shape;1042;g1192b22b8c0_0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191e7f58f4_0_14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g1191e7f58f4_0_14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dfb06df94_0_3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dfb06df94_0_3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 name="Google Shape;185;g11dfb06df94_0_3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1e1e83646e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1e1e83646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2" name="Google Shape;1062;g11e1e83646e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dfb06df94_0_20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1dfb06df94_0_20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3" name="Google Shape;1093;g11dfb06df94_0_20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e0ecd999b_0_1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1e0ecd999b_0_1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9" name="Google Shape;1099;g11e0ecd999b_0_16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e0ecd999b_0_19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1e0ecd999b_0_19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1" name="Google Shape;1121;g11e0ecd999b_0_19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e0ecd999b_0_44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e0ecd999b_0_44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4" name="Google Shape;1134;g11e0ecd999b_0_44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1e0ecd999b_0_2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1e0ecd999b_0_2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4" name="Google Shape;1144;g11e0ecd999b_0_2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1e0ecd999b_0_24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1e0ecd999b_0_24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g11e0ecd999b_0_24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1e0ecd999b_0_3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1e0ecd999b_0_3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9" name="Google Shape;1179;g11e0ecd999b_0_33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1e0ecd999b_0_2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1e0ecd999b_0_2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9" name="Google Shape;1189;g11e0ecd999b_0_2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1e0ecd999b_0_3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1e0ecd999b_0_3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4" name="Google Shape;1204;g11e0ecd999b_0_3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dfb06df94_0_33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g11dfb06df94_0_337: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17" name="Google Shape;217;g11dfb06df94_0_33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1ed1d28011_1_6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1ed1d28011_1_6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4" name="Google Shape;1214;g11ed1d28011_1_6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1ed1d28011_1_60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1ed1d28011_1_60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7" name="Google Shape;1227;g11ed1d28011_1_60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1e0ecd999b_0_4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1e0ecd999b_0_4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9" name="Google Shape;1239;g11e0ecd999b_0_4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1ed1d28011_1_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1ed1d28011_1_3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9" name="Google Shape;1249;g11ed1d28011_1_3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1ed1d28011_1_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1ed1d28011_1_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2" name="Google Shape;1262;g11ed1d28011_1_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1ed1d28011_1_6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1ed1d28011_1_6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3" name="Google Shape;1273;g11ed1d28011_1_6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1ed1d28011_1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1ed1d28011_1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3" name="Google Shape;1283;g11ed1d28011_1_8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21a5b34139_4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21a5b34139_4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0" name="Google Shape;1290;g121a5b34139_4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1ed1d28011_1_64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1ed1d28011_1_64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0" name="Google Shape;1300;g11ed1d28011_1_64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1ed1d28011_1_65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1ed1d28011_1_65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8" name="Google Shape;1308;g11ed1d28011_1_65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40" name="Google Shape;240;p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e0ecd999b_0_46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1e0ecd999b_0_46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7" name="Google Shape;1317;g11e0ecd999b_0_46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1ed1d28011_1_6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1ed1d28011_1_6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6" name="Google Shape;1356;g11ed1d28011_1_6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1f9aa34850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1f9aa34850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9" name="Google Shape;1369;g11f9aa34850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1e8e863e1b_0_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1e8e863e1b_0_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9" name="Google Shape;1379;g11e8e863e1b_0_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1e8e863e1b_0_6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1e8e863e1b_0_6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6" name="Google Shape;1386;g11e8e863e1b_0_6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3" name="Google Shape;1393;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dcfda3224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dcfda3224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9" name="Google Shape;1399;g11dcfda3224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1e0ecd999b_0_43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1e0ecd999b_0_43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4" name="Google Shape;1414;g11e0ecd999b_0_43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23782d1ff3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23782d1ff3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1" name="Google Shape;1421;g123782d1ff3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21908ed8de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21908ed8d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8" name="Google Shape;1428;g121908ed8de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1" name="Google Shape;351;p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21908ed8de_0_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21908ed8de_0_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2" name="Google Shape;1442;g121908ed8de_0_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21908ed8de_0_4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21908ed8de_0_4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6" name="Google Shape;1456;g121908ed8de_0_4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1908ed8de_0_6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1908ed8de_0_6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0" name="Google Shape;1470;g121908ed8de_0_6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7" name="Google Shape;367;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9" name="Shape 49"/>
        <p:cNvGrpSpPr/>
        <p:nvPr/>
      </p:nvGrpSpPr>
      <p:grpSpPr>
        <a:xfrm>
          <a:off x="0" y="0"/>
          <a:ext cx="0" cy="0"/>
          <a:chOff x="0" y="0"/>
          <a:chExt cx="0" cy="0"/>
        </a:xfrm>
      </p:grpSpPr>
      <p:sp>
        <p:nvSpPr>
          <p:cNvPr id="50" name="Google Shape;50;p45"/>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5"/>
          <p:cNvSpPr txBox="1"/>
          <p:nvPr>
            <p:ph idx="1" type="body"/>
          </p:nvPr>
        </p:nvSpPr>
        <p:spPr>
          <a:xfrm>
            <a:off x="314280" y="113832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45"/>
          <p:cNvSpPr txBox="1"/>
          <p:nvPr>
            <p:ph idx="2" type="body"/>
          </p:nvPr>
        </p:nvSpPr>
        <p:spPr>
          <a:xfrm>
            <a:off x="314280" y="383904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3" name="Shape 53"/>
        <p:cNvGrpSpPr/>
        <p:nvPr/>
      </p:nvGrpSpPr>
      <p:grpSpPr>
        <a:xfrm>
          <a:off x="0" y="0"/>
          <a:ext cx="0" cy="0"/>
          <a:chOff x="0" y="0"/>
          <a:chExt cx="0" cy="0"/>
        </a:xfrm>
      </p:grpSpPr>
      <p:sp>
        <p:nvSpPr>
          <p:cNvPr id="54" name="Google Shape;54;p46"/>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6"/>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46"/>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46"/>
          <p:cNvSpPr txBox="1"/>
          <p:nvPr>
            <p:ph idx="3" type="body"/>
          </p:nvPr>
        </p:nvSpPr>
        <p:spPr>
          <a:xfrm>
            <a:off x="31428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46"/>
          <p:cNvSpPr txBox="1"/>
          <p:nvPr>
            <p:ph idx="4" type="body"/>
          </p:nvPr>
        </p:nvSpPr>
        <p:spPr>
          <a:xfrm>
            <a:off x="621000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9" name="Shape 59"/>
        <p:cNvGrpSpPr/>
        <p:nvPr/>
      </p:nvGrpSpPr>
      <p:grpSpPr>
        <a:xfrm>
          <a:off x="0" y="0"/>
          <a:ext cx="0" cy="0"/>
          <a:chOff x="0" y="0"/>
          <a:chExt cx="0" cy="0"/>
        </a:xfrm>
      </p:grpSpPr>
      <p:sp>
        <p:nvSpPr>
          <p:cNvPr id="60" name="Google Shape;60;p47"/>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7"/>
          <p:cNvSpPr txBox="1"/>
          <p:nvPr>
            <p:ph idx="1" type="body"/>
          </p:nvPr>
        </p:nvSpPr>
        <p:spPr>
          <a:xfrm>
            <a:off x="31428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47"/>
          <p:cNvSpPr txBox="1"/>
          <p:nvPr>
            <p:ph idx="2" type="body"/>
          </p:nvPr>
        </p:nvSpPr>
        <p:spPr>
          <a:xfrm>
            <a:off x="420480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47"/>
          <p:cNvSpPr txBox="1"/>
          <p:nvPr>
            <p:ph idx="3" type="body"/>
          </p:nvPr>
        </p:nvSpPr>
        <p:spPr>
          <a:xfrm>
            <a:off x="809496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47"/>
          <p:cNvSpPr txBox="1"/>
          <p:nvPr>
            <p:ph idx="4" type="body"/>
          </p:nvPr>
        </p:nvSpPr>
        <p:spPr>
          <a:xfrm>
            <a:off x="31428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47"/>
          <p:cNvSpPr txBox="1"/>
          <p:nvPr>
            <p:ph idx="5" type="body"/>
          </p:nvPr>
        </p:nvSpPr>
        <p:spPr>
          <a:xfrm>
            <a:off x="420480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47"/>
          <p:cNvSpPr txBox="1"/>
          <p:nvPr>
            <p:ph idx="6" type="body"/>
          </p:nvPr>
        </p:nvSpPr>
        <p:spPr>
          <a:xfrm>
            <a:off x="809496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8" name="Shape 78"/>
        <p:cNvGrpSpPr/>
        <p:nvPr/>
      </p:nvGrpSpPr>
      <p:grpSpPr>
        <a:xfrm>
          <a:off x="0" y="0"/>
          <a:ext cx="0" cy="0"/>
          <a:chOff x="0" y="0"/>
          <a:chExt cx="0" cy="0"/>
        </a:xfrm>
      </p:grpSpPr>
      <p:sp>
        <p:nvSpPr>
          <p:cNvPr id="79" name="Google Shape;79;p59"/>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9"/>
          <p:cNvSpPr txBox="1"/>
          <p:nvPr>
            <p:ph idx="1" type="subTitle"/>
          </p:nvPr>
        </p:nvSpPr>
        <p:spPr>
          <a:xfrm>
            <a:off x="314280" y="1138320"/>
            <a:ext cx="11505960" cy="516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1" name="Shape 81"/>
        <p:cNvGrpSpPr/>
        <p:nvPr/>
      </p:nvGrpSpPr>
      <p:grpSpPr>
        <a:xfrm>
          <a:off x="0" y="0"/>
          <a:ext cx="0" cy="0"/>
          <a:chOff x="0" y="0"/>
          <a:chExt cx="0" cy="0"/>
        </a:xfrm>
      </p:grpSpPr>
      <p:sp>
        <p:nvSpPr>
          <p:cNvPr id="82" name="Google Shape;82;p60"/>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0"/>
          <p:cNvSpPr txBox="1"/>
          <p:nvPr>
            <p:ph idx="1" type="body"/>
          </p:nvPr>
        </p:nvSpPr>
        <p:spPr>
          <a:xfrm>
            <a:off x="314280" y="1138320"/>
            <a:ext cx="115059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4" name="Shape 84"/>
        <p:cNvGrpSpPr/>
        <p:nvPr/>
      </p:nvGrpSpPr>
      <p:grpSpPr>
        <a:xfrm>
          <a:off x="0" y="0"/>
          <a:ext cx="0" cy="0"/>
          <a:chOff x="0" y="0"/>
          <a:chExt cx="0" cy="0"/>
        </a:xfrm>
      </p:grpSpPr>
      <p:sp>
        <p:nvSpPr>
          <p:cNvPr id="85" name="Google Shape;85;p61"/>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1"/>
          <p:cNvSpPr txBox="1"/>
          <p:nvPr>
            <p:ph idx="1" type="body"/>
          </p:nvPr>
        </p:nvSpPr>
        <p:spPr>
          <a:xfrm>
            <a:off x="31428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61"/>
          <p:cNvSpPr txBox="1"/>
          <p:nvPr>
            <p:ph idx="2" type="body"/>
          </p:nvPr>
        </p:nvSpPr>
        <p:spPr>
          <a:xfrm>
            <a:off x="621000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62"/>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0" name="Shape 90"/>
        <p:cNvGrpSpPr/>
        <p:nvPr/>
      </p:nvGrpSpPr>
      <p:grpSpPr>
        <a:xfrm>
          <a:off x="0" y="0"/>
          <a:ext cx="0" cy="0"/>
          <a:chOff x="0" y="0"/>
          <a:chExt cx="0" cy="0"/>
        </a:xfrm>
      </p:grpSpPr>
      <p:sp>
        <p:nvSpPr>
          <p:cNvPr id="91" name="Google Shape;91;p63"/>
          <p:cNvSpPr txBox="1"/>
          <p:nvPr>
            <p:ph idx="1" type="subTitle"/>
          </p:nvPr>
        </p:nvSpPr>
        <p:spPr>
          <a:xfrm>
            <a:off x="315000" y="198000"/>
            <a:ext cx="11505960" cy="24976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2" name="Shape 92"/>
        <p:cNvGrpSpPr/>
        <p:nvPr/>
      </p:nvGrpSpPr>
      <p:grpSpPr>
        <a:xfrm>
          <a:off x="0" y="0"/>
          <a:ext cx="0" cy="0"/>
          <a:chOff x="0" y="0"/>
          <a:chExt cx="0" cy="0"/>
        </a:xfrm>
      </p:grpSpPr>
      <p:sp>
        <p:nvSpPr>
          <p:cNvPr id="93" name="Google Shape;93;p64"/>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4"/>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64"/>
          <p:cNvSpPr txBox="1"/>
          <p:nvPr>
            <p:ph idx="2" type="body"/>
          </p:nvPr>
        </p:nvSpPr>
        <p:spPr>
          <a:xfrm>
            <a:off x="621000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64"/>
          <p:cNvSpPr txBox="1"/>
          <p:nvPr>
            <p:ph idx="3" type="body"/>
          </p:nvPr>
        </p:nvSpPr>
        <p:spPr>
          <a:xfrm>
            <a:off x="31428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0" name="Shape 20"/>
        <p:cNvGrpSpPr/>
        <p:nvPr/>
      </p:nvGrpSpPr>
      <p:grpSpPr>
        <a:xfrm>
          <a:off x="0" y="0"/>
          <a:ext cx="0" cy="0"/>
          <a:chOff x="0" y="0"/>
          <a:chExt cx="0" cy="0"/>
        </a:xfrm>
      </p:grpSpPr>
      <p:sp>
        <p:nvSpPr>
          <p:cNvPr id="21" name="Google Shape;21;p37"/>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7"/>
          <p:cNvSpPr txBox="1"/>
          <p:nvPr>
            <p:ph idx="1" type="subTitle"/>
          </p:nvPr>
        </p:nvSpPr>
        <p:spPr>
          <a:xfrm>
            <a:off x="314280" y="1138320"/>
            <a:ext cx="11505960" cy="516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7" name="Shape 97"/>
        <p:cNvGrpSpPr/>
        <p:nvPr/>
      </p:nvGrpSpPr>
      <p:grpSpPr>
        <a:xfrm>
          <a:off x="0" y="0"/>
          <a:ext cx="0" cy="0"/>
          <a:chOff x="0" y="0"/>
          <a:chExt cx="0" cy="0"/>
        </a:xfrm>
      </p:grpSpPr>
      <p:sp>
        <p:nvSpPr>
          <p:cNvPr id="98" name="Google Shape;98;p65"/>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5"/>
          <p:cNvSpPr txBox="1"/>
          <p:nvPr>
            <p:ph idx="1" type="body"/>
          </p:nvPr>
        </p:nvSpPr>
        <p:spPr>
          <a:xfrm>
            <a:off x="31428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65"/>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65"/>
          <p:cNvSpPr txBox="1"/>
          <p:nvPr>
            <p:ph idx="3" type="body"/>
          </p:nvPr>
        </p:nvSpPr>
        <p:spPr>
          <a:xfrm>
            <a:off x="621000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2" name="Shape 102"/>
        <p:cNvGrpSpPr/>
        <p:nvPr/>
      </p:nvGrpSpPr>
      <p:grpSpPr>
        <a:xfrm>
          <a:off x="0" y="0"/>
          <a:ext cx="0" cy="0"/>
          <a:chOff x="0" y="0"/>
          <a:chExt cx="0" cy="0"/>
        </a:xfrm>
      </p:grpSpPr>
      <p:sp>
        <p:nvSpPr>
          <p:cNvPr id="103" name="Google Shape;103;p66"/>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66"/>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66"/>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66"/>
          <p:cNvSpPr txBox="1"/>
          <p:nvPr>
            <p:ph idx="3" type="body"/>
          </p:nvPr>
        </p:nvSpPr>
        <p:spPr>
          <a:xfrm>
            <a:off x="314280" y="383904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7" name="Shape 107"/>
        <p:cNvGrpSpPr/>
        <p:nvPr/>
      </p:nvGrpSpPr>
      <p:grpSpPr>
        <a:xfrm>
          <a:off x="0" y="0"/>
          <a:ext cx="0" cy="0"/>
          <a:chOff x="0" y="0"/>
          <a:chExt cx="0" cy="0"/>
        </a:xfrm>
      </p:grpSpPr>
      <p:sp>
        <p:nvSpPr>
          <p:cNvPr id="108" name="Google Shape;108;p67"/>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67"/>
          <p:cNvSpPr txBox="1"/>
          <p:nvPr>
            <p:ph idx="1" type="body"/>
          </p:nvPr>
        </p:nvSpPr>
        <p:spPr>
          <a:xfrm>
            <a:off x="314280" y="113832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67"/>
          <p:cNvSpPr txBox="1"/>
          <p:nvPr>
            <p:ph idx="2" type="body"/>
          </p:nvPr>
        </p:nvSpPr>
        <p:spPr>
          <a:xfrm>
            <a:off x="314280" y="383904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1" name="Shape 111"/>
        <p:cNvGrpSpPr/>
        <p:nvPr/>
      </p:nvGrpSpPr>
      <p:grpSpPr>
        <a:xfrm>
          <a:off x="0" y="0"/>
          <a:ext cx="0" cy="0"/>
          <a:chOff x="0" y="0"/>
          <a:chExt cx="0" cy="0"/>
        </a:xfrm>
      </p:grpSpPr>
      <p:sp>
        <p:nvSpPr>
          <p:cNvPr id="112" name="Google Shape;112;p68"/>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8"/>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68"/>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68"/>
          <p:cNvSpPr txBox="1"/>
          <p:nvPr>
            <p:ph idx="3" type="body"/>
          </p:nvPr>
        </p:nvSpPr>
        <p:spPr>
          <a:xfrm>
            <a:off x="31428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68"/>
          <p:cNvSpPr txBox="1"/>
          <p:nvPr>
            <p:ph idx="4" type="body"/>
          </p:nvPr>
        </p:nvSpPr>
        <p:spPr>
          <a:xfrm>
            <a:off x="621000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7" name="Shape 117"/>
        <p:cNvGrpSpPr/>
        <p:nvPr/>
      </p:nvGrpSpPr>
      <p:grpSpPr>
        <a:xfrm>
          <a:off x="0" y="0"/>
          <a:ext cx="0" cy="0"/>
          <a:chOff x="0" y="0"/>
          <a:chExt cx="0" cy="0"/>
        </a:xfrm>
      </p:grpSpPr>
      <p:sp>
        <p:nvSpPr>
          <p:cNvPr id="118" name="Google Shape;118;p69"/>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69"/>
          <p:cNvSpPr txBox="1"/>
          <p:nvPr>
            <p:ph idx="1" type="body"/>
          </p:nvPr>
        </p:nvSpPr>
        <p:spPr>
          <a:xfrm>
            <a:off x="31428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69"/>
          <p:cNvSpPr txBox="1"/>
          <p:nvPr>
            <p:ph idx="2" type="body"/>
          </p:nvPr>
        </p:nvSpPr>
        <p:spPr>
          <a:xfrm>
            <a:off x="420480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69"/>
          <p:cNvSpPr txBox="1"/>
          <p:nvPr>
            <p:ph idx="3" type="body"/>
          </p:nvPr>
        </p:nvSpPr>
        <p:spPr>
          <a:xfrm>
            <a:off x="8094960" y="113832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69"/>
          <p:cNvSpPr txBox="1"/>
          <p:nvPr>
            <p:ph idx="4" type="body"/>
          </p:nvPr>
        </p:nvSpPr>
        <p:spPr>
          <a:xfrm>
            <a:off x="31428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 name="Google Shape;123;p69"/>
          <p:cNvSpPr txBox="1"/>
          <p:nvPr>
            <p:ph idx="5" type="body"/>
          </p:nvPr>
        </p:nvSpPr>
        <p:spPr>
          <a:xfrm>
            <a:off x="420480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69"/>
          <p:cNvSpPr txBox="1"/>
          <p:nvPr>
            <p:ph idx="6" type="body"/>
          </p:nvPr>
        </p:nvSpPr>
        <p:spPr>
          <a:xfrm>
            <a:off x="8094960" y="3839040"/>
            <a:ext cx="37047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 name="Shape 23"/>
        <p:cNvGrpSpPr/>
        <p:nvPr/>
      </p:nvGrpSpPr>
      <p:grpSpPr>
        <a:xfrm>
          <a:off x="0" y="0"/>
          <a:ext cx="0" cy="0"/>
          <a:chOff x="0" y="0"/>
          <a:chExt cx="0" cy="0"/>
        </a:xfrm>
      </p:grpSpPr>
      <p:sp>
        <p:nvSpPr>
          <p:cNvPr id="24" name="Google Shape;24;p38"/>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 type="body"/>
          </p:nvPr>
        </p:nvSpPr>
        <p:spPr>
          <a:xfrm>
            <a:off x="314280" y="1138320"/>
            <a:ext cx="115059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39"/>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 type="body"/>
          </p:nvPr>
        </p:nvSpPr>
        <p:spPr>
          <a:xfrm>
            <a:off x="31428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39"/>
          <p:cNvSpPr txBox="1"/>
          <p:nvPr>
            <p:ph idx="2" type="body"/>
          </p:nvPr>
        </p:nvSpPr>
        <p:spPr>
          <a:xfrm>
            <a:off x="621000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40"/>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2" name="Shape 32"/>
        <p:cNvGrpSpPr/>
        <p:nvPr/>
      </p:nvGrpSpPr>
      <p:grpSpPr>
        <a:xfrm>
          <a:off x="0" y="0"/>
          <a:ext cx="0" cy="0"/>
          <a:chOff x="0" y="0"/>
          <a:chExt cx="0" cy="0"/>
        </a:xfrm>
      </p:grpSpPr>
      <p:sp>
        <p:nvSpPr>
          <p:cNvPr id="33" name="Google Shape;33;p41"/>
          <p:cNvSpPr txBox="1"/>
          <p:nvPr>
            <p:ph idx="1" type="subTitle"/>
          </p:nvPr>
        </p:nvSpPr>
        <p:spPr>
          <a:xfrm>
            <a:off x="315000" y="198000"/>
            <a:ext cx="11505960" cy="24976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42"/>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2"/>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42"/>
          <p:cNvSpPr txBox="1"/>
          <p:nvPr>
            <p:ph idx="2" type="body"/>
          </p:nvPr>
        </p:nvSpPr>
        <p:spPr>
          <a:xfrm>
            <a:off x="621000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42"/>
          <p:cNvSpPr txBox="1"/>
          <p:nvPr>
            <p:ph idx="3" type="body"/>
          </p:nvPr>
        </p:nvSpPr>
        <p:spPr>
          <a:xfrm>
            <a:off x="31428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9" name="Shape 39"/>
        <p:cNvGrpSpPr/>
        <p:nvPr/>
      </p:nvGrpSpPr>
      <p:grpSpPr>
        <a:xfrm>
          <a:off x="0" y="0"/>
          <a:ext cx="0" cy="0"/>
          <a:chOff x="0" y="0"/>
          <a:chExt cx="0" cy="0"/>
        </a:xfrm>
      </p:grpSpPr>
      <p:sp>
        <p:nvSpPr>
          <p:cNvPr id="40" name="Google Shape;40;p43"/>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3"/>
          <p:cNvSpPr txBox="1"/>
          <p:nvPr>
            <p:ph idx="1" type="body"/>
          </p:nvPr>
        </p:nvSpPr>
        <p:spPr>
          <a:xfrm>
            <a:off x="314280" y="1138320"/>
            <a:ext cx="5614560" cy="5169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43"/>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43"/>
          <p:cNvSpPr txBox="1"/>
          <p:nvPr>
            <p:ph idx="3" type="body"/>
          </p:nvPr>
        </p:nvSpPr>
        <p:spPr>
          <a:xfrm>
            <a:off x="6210000" y="383904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4" name="Shape 44"/>
        <p:cNvGrpSpPr/>
        <p:nvPr/>
      </p:nvGrpSpPr>
      <p:grpSpPr>
        <a:xfrm>
          <a:off x="0" y="0"/>
          <a:ext cx="0" cy="0"/>
          <a:chOff x="0" y="0"/>
          <a:chExt cx="0" cy="0"/>
        </a:xfrm>
      </p:grpSpPr>
      <p:sp>
        <p:nvSpPr>
          <p:cNvPr id="45" name="Google Shape;45;p44"/>
          <p:cNvSpPr txBox="1"/>
          <p:nvPr>
            <p:ph type="title"/>
          </p:nvPr>
        </p:nvSpPr>
        <p:spPr>
          <a:xfrm>
            <a:off x="315000" y="198000"/>
            <a:ext cx="11505960" cy="538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4"/>
          <p:cNvSpPr txBox="1"/>
          <p:nvPr>
            <p:ph idx="1" type="body"/>
          </p:nvPr>
        </p:nvSpPr>
        <p:spPr>
          <a:xfrm>
            <a:off x="31428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44"/>
          <p:cNvSpPr txBox="1"/>
          <p:nvPr>
            <p:ph idx="2" type="body"/>
          </p:nvPr>
        </p:nvSpPr>
        <p:spPr>
          <a:xfrm>
            <a:off x="6210000" y="1138320"/>
            <a:ext cx="56145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44"/>
          <p:cNvSpPr txBox="1"/>
          <p:nvPr>
            <p:ph idx="3" type="body"/>
          </p:nvPr>
        </p:nvSpPr>
        <p:spPr>
          <a:xfrm>
            <a:off x="314280" y="3839040"/>
            <a:ext cx="11505960" cy="246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 Type="http://schemas.openxmlformats.org/officeDocument/2006/relationships/image" Target="../media/image3.jpg"/><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9.jp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6.png"/><Relationship Id="rId6" Type="http://schemas.openxmlformats.org/officeDocument/2006/relationships/slideLayout" Target="../slideLayouts/slideLayout1.xml"/><Relationship Id="rId18" Type="http://schemas.openxmlformats.org/officeDocument/2006/relationships/theme" Target="../theme/theme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2.jpg"/><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5.jpg"/><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theme" Target="../theme/theme2.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31"/>
          <p:cNvSpPr/>
          <p:nvPr/>
        </p:nvSpPr>
        <p:spPr>
          <a:xfrm>
            <a:off x="-20160" y="0"/>
            <a:ext cx="12191760" cy="967680"/>
          </a:xfrm>
          <a:prstGeom prst="rect">
            <a:avLst/>
          </a:prstGeom>
          <a:blipFill rotWithShape="1">
            <a:blip r:embed="rId1">
              <a:alphaModFix/>
            </a:blip>
            <a:stretch>
              <a:fillRect b="0" l="0" r="0" t="0"/>
            </a:stretch>
          </a:blip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1"/>
          <p:cNvSpPr/>
          <p:nvPr/>
        </p:nvSpPr>
        <p:spPr>
          <a:xfrm>
            <a:off x="0" y="6479280"/>
            <a:ext cx="12211920" cy="396000"/>
          </a:xfrm>
          <a:prstGeom prst="rect">
            <a:avLst/>
          </a:prstGeom>
          <a:solidFill>
            <a:schemeClr val="l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Calibri"/>
                <a:ea typeface="Calibri"/>
                <a:cs typeface="Calibri"/>
                <a:sym typeface="Calibri"/>
              </a:rPr>
              <a:t> </a:t>
            </a:r>
            <a:endParaRPr b="0" i="0" sz="1800" u="none" cap="none" strike="noStrike">
              <a:latin typeface="Arial"/>
              <a:ea typeface="Arial"/>
              <a:cs typeface="Arial"/>
              <a:sym typeface="Arial"/>
            </a:endParaRPr>
          </a:p>
        </p:txBody>
      </p:sp>
      <p:pic>
        <p:nvPicPr>
          <p:cNvPr id="12" name="Google Shape;12;p31"/>
          <p:cNvPicPr preferRelativeResize="0"/>
          <p:nvPr/>
        </p:nvPicPr>
        <p:blipFill rotWithShape="1">
          <a:blip r:embed="rId2">
            <a:alphaModFix/>
          </a:blip>
          <a:srcRect b="0" l="0" r="0" t="0"/>
          <a:stretch/>
        </p:blipFill>
        <p:spPr>
          <a:xfrm>
            <a:off x="10027440" y="6521760"/>
            <a:ext cx="1494360" cy="311040"/>
          </a:xfrm>
          <a:prstGeom prst="rect">
            <a:avLst/>
          </a:prstGeom>
          <a:noFill/>
          <a:ln>
            <a:noFill/>
          </a:ln>
        </p:spPr>
      </p:pic>
      <p:pic>
        <p:nvPicPr>
          <p:cNvPr id="13" name="Google Shape;13;p31"/>
          <p:cNvPicPr preferRelativeResize="0"/>
          <p:nvPr/>
        </p:nvPicPr>
        <p:blipFill rotWithShape="1">
          <a:blip r:embed="rId3">
            <a:alphaModFix/>
          </a:blip>
          <a:srcRect b="0" l="0" r="0" t="0"/>
          <a:stretch/>
        </p:blipFill>
        <p:spPr>
          <a:xfrm>
            <a:off x="315000" y="6604560"/>
            <a:ext cx="2595240" cy="154440"/>
          </a:xfrm>
          <a:prstGeom prst="rect">
            <a:avLst/>
          </a:prstGeom>
          <a:noFill/>
          <a:ln>
            <a:noFill/>
          </a:ln>
        </p:spPr>
      </p:pic>
      <p:pic>
        <p:nvPicPr>
          <p:cNvPr id="14" name="Google Shape;14;p31"/>
          <p:cNvPicPr preferRelativeResize="0"/>
          <p:nvPr/>
        </p:nvPicPr>
        <p:blipFill rotWithShape="1">
          <a:blip r:embed="rId4">
            <a:alphaModFix/>
          </a:blip>
          <a:srcRect b="0" l="0" r="0" t="0"/>
          <a:stretch/>
        </p:blipFill>
        <p:spPr>
          <a:xfrm>
            <a:off x="-27000" y="-9000"/>
            <a:ext cx="12197880" cy="6866640"/>
          </a:xfrm>
          <a:prstGeom prst="rect">
            <a:avLst/>
          </a:prstGeom>
          <a:noFill/>
          <a:ln>
            <a:noFill/>
          </a:ln>
        </p:spPr>
      </p:pic>
      <p:sp>
        <p:nvSpPr>
          <p:cNvPr id="15" name="Google Shape;15;p31"/>
          <p:cNvSpPr/>
          <p:nvPr/>
        </p:nvSpPr>
        <p:spPr>
          <a:xfrm>
            <a:off x="-27000" y="-9000"/>
            <a:ext cx="12207960" cy="1864440"/>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1"/>
          <p:cNvSpPr txBox="1"/>
          <p:nvPr>
            <p:ph type="title"/>
          </p:nvPr>
        </p:nvSpPr>
        <p:spPr>
          <a:xfrm>
            <a:off x="366480" y="2823480"/>
            <a:ext cx="11332440" cy="151452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pic>
        <p:nvPicPr>
          <p:cNvPr id="17" name="Google Shape;17;p31"/>
          <p:cNvPicPr preferRelativeResize="0"/>
          <p:nvPr/>
        </p:nvPicPr>
        <p:blipFill rotWithShape="1">
          <a:blip r:embed="rId5">
            <a:alphaModFix/>
          </a:blip>
          <a:srcRect b="0" l="0" r="0" t="0"/>
          <a:stretch/>
        </p:blipFill>
        <p:spPr>
          <a:xfrm>
            <a:off x="366480" y="499320"/>
            <a:ext cx="3748320" cy="780480"/>
          </a:xfrm>
          <a:prstGeom prst="rect">
            <a:avLst/>
          </a:prstGeom>
          <a:noFill/>
          <a:ln>
            <a:noFill/>
          </a:ln>
        </p:spPr>
      </p:pic>
      <p:sp>
        <p:nvSpPr>
          <p:cNvPr id="18" name="Google Shape;18;p3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 name="Shape 67"/>
        <p:cNvGrpSpPr/>
        <p:nvPr/>
      </p:nvGrpSpPr>
      <p:grpSpPr>
        <a:xfrm>
          <a:off x="0" y="0"/>
          <a:ext cx="0" cy="0"/>
          <a:chOff x="0" y="0"/>
          <a:chExt cx="0" cy="0"/>
        </a:xfrm>
      </p:grpSpPr>
      <p:sp>
        <p:nvSpPr>
          <p:cNvPr id="68" name="Google Shape;68;p35"/>
          <p:cNvSpPr/>
          <p:nvPr/>
        </p:nvSpPr>
        <p:spPr>
          <a:xfrm>
            <a:off x="-20160" y="0"/>
            <a:ext cx="12191760" cy="967680"/>
          </a:xfrm>
          <a:prstGeom prst="rect">
            <a:avLst/>
          </a:prstGeom>
          <a:blipFill rotWithShape="1">
            <a:blip r:embed="rId1">
              <a:alphaModFix/>
            </a:blip>
            <a:stretch>
              <a:fillRect b="0" l="0" r="0" t="0"/>
            </a:stretch>
          </a:blip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5"/>
          <p:cNvSpPr/>
          <p:nvPr/>
        </p:nvSpPr>
        <p:spPr>
          <a:xfrm>
            <a:off x="0" y="6479280"/>
            <a:ext cx="12211920" cy="396000"/>
          </a:xfrm>
          <a:prstGeom prst="rect">
            <a:avLst/>
          </a:prstGeom>
          <a:solidFill>
            <a:schemeClr val="l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Calibri"/>
                <a:ea typeface="Calibri"/>
                <a:cs typeface="Calibri"/>
                <a:sym typeface="Calibri"/>
              </a:rPr>
              <a:t> </a:t>
            </a:r>
            <a:endParaRPr b="0" i="0" sz="1800" u="none" cap="none" strike="noStrike">
              <a:latin typeface="Arial"/>
              <a:ea typeface="Arial"/>
              <a:cs typeface="Arial"/>
              <a:sym typeface="Arial"/>
            </a:endParaRPr>
          </a:p>
        </p:txBody>
      </p:sp>
      <p:pic>
        <p:nvPicPr>
          <p:cNvPr id="70" name="Google Shape;70;p35"/>
          <p:cNvPicPr preferRelativeResize="0"/>
          <p:nvPr/>
        </p:nvPicPr>
        <p:blipFill rotWithShape="1">
          <a:blip r:embed="rId2">
            <a:alphaModFix/>
          </a:blip>
          <a:srcRect b="0" l="0" r="0" t="0"/>
          <a:stretch/>
        </p:blipFill>
        <p:spPr>
          <a:xfrm>
            <a:off x="10027440" y="6521760"/>
            <a:ext cx="1494360" cy="311040"/>
          </a:xfrm>
          <a:prstGeom prst="rect">
            <a:avLst/>
          </a:prstGeom>
          <a:noFill/>
          <a:ln>
            <a:noFill/>
          </a:ln>
        </p:spPr>
      </p:pic>
      <p:pic>
        <p:nvPicPr>
          <p:cNvPr id="71" name="Google Shape;71;p35"/>
          <p:cNvPicPr preferRelativeResize="0"/>
          <p:nvPr/>
        </p:nvPicPr>
        <p:blipFill rotWithShape="1">
          <a:blip r:embed="rId3">
            <a:alphaModFix/>
          </a:blip>
          <a:srcRect b="0" l="0" r="0" t="0"/>
          <a:stretch/>
        </p:blipFill>
        <p:spPr>
          <a:xfrm>
            <a:off x="315000" y="6604560"/>
            <a:ext cx="2595240" cy="154440"/>
          </a:xfrm>
          <a:prstGeom prst="rect">
            <a:avLst/>
          </a:prstGeom>
          <a:noFill/>
          <a:ln>
            <a:noFill/>
          </a:ln>
        </p:spPr>
      </p:pic>
      <p:sp>
        <p:nvSpPr>
          <p:cNvPr id="72" name="Google Shape;72;p35"/>
          <p:cNvSpPr/>
          <p:nvPr/>
        </p:nvSpPr>
        <p:spPr>
          <a:xfrm>
            <a:off x="0" y="0"/>
            <a:ext cx="12191760" cy="95436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5"/>
          <p:cNvSpPr txBox="1"/>
          <p:nvPr>
            <p:ph idx="10" type="dt"/>
          </p:nvPr>
        </p:nvSpPr>
        <p:spPr>
          <a:xfrm>
            <a:off x="73080" y="6489360"/>
            <a:ext cx="3601080" cy="36468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4" name="Google Shape;74;p35"/>
          <p:cNvSpPr txBox="1"/>
          <p:nvPr>
            <p:ph idx="12" type="sldNum"/>
          </p:nvPr>
        </p:nvSpPr>
        <p:spPr>
          <a:xfrm>
            <a:off x="11568600" y="6504120"/>
            <a:ext cx="606960" cy="364680"/>
          </a:xfrm>
          <a:prstGeom prst="rect">
            <a:avLst/>
          </a:prstGeom>
          <a:noFill/>
          <a:ln>
            <a:noFill/>
          </a:ln>
        </p:spPr>
        <p:txBody>
          <a:bodyPr anchorCtr="0" anchor="t" bIns="45000" lIns="90000" spcFirstLastPara="1" rIns="90000" wrap="square" tIns="45000">
            <a:noAutofit/>
          </a:bodyPr>
          <a:lstStyle>
            <a:lvl1pPr indent="0" lvl="0" marL="0" marR="0" rtl="0" algn="l">
              <a:lnSpc>
                <a:spcPct val="100000"/>
              </a:lnSpc>
              <a:spcBef>
                <a:spcPts val="0"/>
              </a:spcBef>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buNone/>
              <a:defRPr b="0" i="0" sz="1200" u="none" cap="none" strike="noStrike">
                <a:solidFill>
                  <a:srgbClr val="000000"/>
                </a:solidFill>
                <a:latin typeface="Arial"/>
                <a:ea typeface="Arial"/>
                <a:cs typeface="Arial"/>
                <a:sym typeface="Arial"/>
              </a:defRPr>
            </a:lvl2pPr>
            <a:lvl3pPr indent="0" lvl="2" marL="0" marR="0" rtl="0" algn="l">
              <a:lnSpc>
                <a:spcPct val="100000"/>
              </a:lnSpc>
              <a:spcBef>
                <a:spcPts val="0"/>
              </a:spcBef>
              <a:buNone/>
              <a:defRPr b="0" i="0" sz="1200" u="none" cap="none" strike="noStrike">
                <a:solidFill>
                  <a:srgbClr val="000000"/>
                </a:solidFill>
                <a:latin typeface="Arial"/>
                <a:ea typeface="Arial"/>
                <a:cs typeface="Arial"/>
                <a:sym typeface="Arial"/>
              </a:defRPr>
            </a:lvl3pPr>
            <a:lvl4pPr indent="0" lvl="3" marL="0" marR="0" rtl="0" algn="l">
              <a:lnSpc>
                <a:spcPct val="100000"/>
              </a:lnSpc>
              <a:spcBef>
                <a:spcPts val="0"/>
              </a:spcBef>
              <a:buNone/>
              <a:defRPr b="0" i="0" sz="1200" u="none" cap="none" strike="noStrike">
                <a:solidFill>
                  <a:srgbClr val="000000"/>
                </a:solidFill>
                <a:latin typeface="Arial"/>
                <a:ea typeface="Arial"/>
                <a:cs typeface="Arial"/>
                <a:sym typeface="Arial"/>
              </a:defRPr>
            </a:lvl4pPr>
            <a:lvl5pPr indent="0" lvl="4" marL="0" marR="0" rtl="0" algn="l">
              <a:lnSpc>
                <a:spcPct val="100000"/>
              </a:lnSpc>
              <a:spcBef>
                <a:spcPts val="0"/>
              </a:spcBef>
              <a:buNone/>
              <a:defRPr b="0" i="0" sz="1200" u="none" cap="none" strike="noStrike">
                <a:solidFill>
                  <a:srgbClr val="000000"/>
                </a:solidFill>
                <a:latin typeface="Arial"/>
                <a:ea typeface="Arial"/>
                <a:cs typeface="Arial"/>
                <a:sym typeface="Arial"/>
              </a:defRPr>
            </a:lvl5pPr>
            <a:lvl6pPr indent="0" lvl="5" marL="0" marR="0" rtl="0" algn="l">
              <a:lnSpc>
                <a:spcPct val="100000"/>
              </a:lnSpc>
              <a:spcBef>
                <a:spcPts val="0"/>
              </a:spcBef>
              <a:buNone/>
              <a:defRPr b="0" i="0" sz="1200" u="none" cap="none" strike="noStrike">
                <a:solidFill>
                  <a:srgbClr val="000000"/>
                </a:solidFill>
                <a:latin typeface="Arial"/>
                <a:ea typeface="Arial"/>
                <a:cs typeface="Arial"/>
                <a:sym typeface="Arial"/>
              </a:defRPr>
            </a:lvl6pPr>
            <a:lvl7pPr indent="0" lvl="6" marL="0" marR="0" rtl="0" algn="l">
              <a:lnSpc>
                <a:spcPct val="100000"/>
              </a:lnSpc>
              <a:spcBef>
                <a:spcPts val="0"/>
              </a:spcBef>
              <a:buNone/>
              <a:defRPr b="0" i="0" sz="1200" u="none" cap="none" strike="noStrike">
                <a:solidFill>
                  <a:srgbClr val="000000"/>
                </a:solidFill>
                <a:latin typeface="Arial"/>
                <a:ea typeface="Arial"/>
                <a:cs typeface="Arial"/>
                <a:sym typeface="Arial"/>
              </a:defRPr>
            </a:lvl7pPr>
            <a:lvl8pPr indent="0" lvl="7" marL="0" marR="0" rtl="0" algn="l">
              <a:lnSpc>
                <a:spcPct val="100000"/>
              </a:lnSpc>
              <a:spcBef>
                <a:spcPts val="0"/>
              </a:spcBef>
              <a:buNone/>
              <a:defRPr b="0" i="0" sz="1200" u="none" cap="none" strike="noStrike">
                <a:solidFill>
                  <a:srgbClr val="000000"/>
                </a:solidFill>
                <a:latin typeface="Arial"/>
                <a:ea typeface="Arial"/>
                <a:cs typeface="Arial"/>
                <a:sym typeface="Arial"/>
              </a:defRPr>
            </a:lvl8pPr>
            <a:lvl9pPr indent="0" lvl="8" marL="0" marR="0" rtl="0" algn="l">
              <a:lnSpc>
                <a:spcPct val="100000"/>
              </a:lnSpc>
              <a:spcBef>
                <a:spcPts val="0"/>
              </a:spcBef>
              <a:buNone/>
              <a:defRPr b="0" i="0" sz="1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5" name="Google Shape;75;p35"/>
          <p:cNvSpPr txBox="1"/>
          <p:nvPr>
            <p:ph type="title"/>
          </p:nvPr>
        </p:nvSpPr>
        <p:spPr>
          <a:xfrm>
            <a:off x="315000" y="198000"/>
            <a:ext cx="11505960" cy="53856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35"/>
          <p:cNvSpPr txBox="1"/>
          <p:nvPr>
            <p:ph idx="1" type="body"/>
          </p:nvPr>
        </p:nvSpPr>
        <p:spPr>
          <a:xfrm>
            <a:off x="314280" y="1138320"/>
            <a:ext cx="11505960" cy="51699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docs.oasis-open.org/tosca/TOSCA-Simple-Profile-YAML/v1.2/csd01/TOSCA-Simple-Profile-YAML-v1.2-csd01.html" TargetMode="External"/><Relationship Id="rId5" Type="http://schemas.openxmlformats.org/officeDocument/2006/relationships/hyperlink" Target="http://docs.oasis-open.org/tosca/TOSCA-Simple-Profile-YAML/v1.2/csd01/TOSCA-Simple-Profile-YAML-v1.2-csd01.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ocs.onap.org/projects/onap-ccsdk-cds/en/latest/modelingconcepts/data-dictionary.html" TargetMode="External"/><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42.png"/><Relationship Id="rId7"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docs.onap.org/projects/onap-ccsdk-cds/en/latest/modelingconcepts/data-type.html#data-type" TargetMode="External"/><Relationship Id="rId4" Type="http://schemas.openxmlformats.org/officeDocument/2006/relationships/hyperlink" Target="https://docs.onap.org/projects/onap-ccsdk-cds/en/latest/modelingconcepts/data-type.html#data-type" TargetMode="External"/><Relationship Id="rId9"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47.png"/><Relationship Id="rId8"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62.png"/><Relationship Id="rId6" Type="http://schemas.openxmlformats.org/officeDocument/2006/relationships/image" Target="../media/image80.png"/><Relationship Id="rId7"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wiki.onap.org/display/DW/Service+Logic+Interpreter+Nodes" TargetMode="External"/><Relationship Id="rId4" Type="http://schemas.openxmlformats.org/officeDocument/2006/relationships/hyperlink" Target="https://wiki.onap.org/display/DW/Service+Logic+Interpreter+Nodes" TargetMode="External"/><Relationship Id="rId5" Type="http://schemas.openxmlformats.org/officeDocument/2006/relationships/image" Target="../media/image64.png"/><Relationship Id="rId6"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docs.onap.org/projects/onap-ccsdk-cds/en/latest/modelingconcepts/node-type.html#" TargetMode="External"/><Relationship Id="rId4" Type="http://schemas.openxmlformats.org/officeDocument/2006/relationships/image" Target="../media/image68.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63.png"/><Relationship Id="rId8"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65.png"/><Relationship Id="rId7"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0.png"/><Relationship Id="rId4" Type="http://schemas.openxmlformats.org/officeDocument/2006/relationships/hyperlink" Target="https://docs.onap.org/projects/onap-ccsdk-cds/en/latest/modelingconcepts/workflow.html#workflow" TargetMode="External"/><Relationship Id="rId5" Type="http://schemas.openxmlformats.org/officeDocument/2006/relationships/hyperlink" Target="https://docs.onap.org/projects/onap-ccsdk-cds/en/latest/modelingconcepts/workflow.html#workflow" TargetMode="External"/><Relationship Id="rId6"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docs.onap.org/projects/onap-ccsdk-cds/en/latest/modelingconcepts/expression.html#expression" TargetMode="External"/><Relationship Id="rId4" Type="http://schemas.openxmlformats.org/officeDocument/2006/relationships/hyperlink" Target="https://docs.onap.org/projects/onap-ccsdk-cds/en/latest/modelingconcepts/expression.html#expression" TargetMode="External"/><Relationship Id="rId5" Type="http://schemas.openxmlformats.org/officeDocument/2006/relationships/hyperlink" Target="https://docs.onap.org/projects/onap-ccsdk-cds/en/latest/modelingconcepts/workflow.html#workflow" TargetMode="External"/><Relationship Id="rId6" Type="http://schemas.openxmlformats.org/officeDocument/2006/relationships/hyperlink" Target="https://docs.onap.org/projects/onap-ccsdk-cds/en/latest/modelingconcepts/workflow.html#workflow" TargetMode="External"/><Relationship Id="rId7" Type="http://schemas.openxmlformats.org/officeDocument/2006/relationships/image" Target="../media/image85.png"/><Relationship Id="rId8"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docs.onap.org/projects/onap-ccsdk-cds/en/latest/modelingconcepts/cba.html#cba" TargetMode="External"/><Relationship Id="rId4" Type="http://schemas.openxmlformats.org/officeDocument/2006/relationships/hyperlink" Target="https://docs.onap.org/projects/onap-ccsdk-cds/en/latest/modelingconcepts/cba.html#cba" TargetMode="External"/><Relationship Id="rId5" Type="http://schemas.openxmlformats.org/officeDocument/2006/relationships/image" Target="../media/image83.png"/><Relationship Id="rId6" Type="http://schemas.openxmlformats.org/officeDocument/2006/relationships/image" Target="../media/image91.png"/><Relationship Id="rId7" Type="http://schemas.openxmlformats.org/officeDocument/2006/relationships/image" Target="../media/image71.png"/></Relationships>
</file>

<file path=ppt/slides/_rels/slide32.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docs.onap.org/projects/onap-ccsdk-cds/en/latest/modelingconcepts/node-type.html#node-type" TargetMode="External"/><Relationship Id="rId4" Type="http://schemas.openxmlformats.org/officeDocument/2006/relationships/hyperlink" Target="https://docs.onap.org/projects/onap-ccsdk-cds/en/latest/modelingconcepts/node-type.html#node-type" TargetMode="External"/><Relationship Id="rId9" Type="http://schemas.openxmlformats.org/officeDocument/2006/relationships/image" Target="../media/image82.png"/><Relationship Id="rId5" Type="http://schemas.openxmlformats.org/officeDocument/2006/relationships/hyperlink" Target="https://docs.onap.org/projects/onap-ccsdk-cds/en/latest/modelingconcepts/artifact-type.html#artifact-type" TargetMode="External"/><Relationship Id="rId6" Type="http://schemas.openxmlformats.org/officeDocument/2006/relationships/hyperlink" Target="https://docs.onap.org/projects/onap-ccsdk-cds/en/latest/modelingconcepts/artifact-type.html#artifact-type" TargetMode="External"/><Relationship Id="rId7" Type="http://schemas.openxmlformats.org/officeDocument/2006/relationships/hyperlink" Target="https://docs.onap.org/projects/onap-ccsdk-cds/en/latest/modelingconcepts/enrichment.html#enrichment" TargetMode="External"/><Relationship Id="rId8" Type="http://schemas.openxmlformats.org/officeDocument/2006/relationships/hyperlink" Target="https://docs.onap.org/projects/onap-ccsdk-cds/en/latest/modelingconcepts/enrichment.html#enrichm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4.png"/><Relationship Id="rId4" Type="http://schemas.openxmlformats.org/officeDocument/2006/relationships/image" Target="../media/image84.png"/><Relationship Id="rId5"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89.png"/><Relationship Id="rId4" Type="http://schemas.openxmlformats.org/officeDocument/2006/relationships/hyperlink" Target="http://docs.oasis-open.org/tosca/TOSCA-Simple-Profile-YAML/v1.2/csd01/TOSCA-Simple-Profile-YAML-v1.2-csd01.html#TYPE_YAML_STRING" TargetMode="External"/><Relationship Id="rId9" Type="http://schemas.openxmlformats.org/officeDocument/2006/relationships/hyperlink" Target="http://docs.oasis-open.org/tosca/TOSCA-Simple-Profile-YAML/v1.2/csd01/TOSCA-Simple-Profile-YAML-v1.2-csd01.html#DEFN_ENTITY_TOPOLOGY_TEMPLATE" TargetMode="External"/><Relationship Id="rId5" Type="http://schemas.openxmlformats.org/officeDocument/2006/relationships/hyperlink" Target="http://docs.oasis-open.org/tosca/TOSCA-Simple-Profile-YAML/v1.2/csd01/TOSCA-Simple-Profile-YAML-v1.2-csd01.html#TYPE_TOSCA_MAP" TargetMode="External"/><Relationship Id="rId6" Type="http://schemas.openxmlformats.org/officeDocument/2006/relationships/hyperlink" Target="http://docs.oasis-open.org/tosca/TOSCA-Simple-Profile-YAML/v1.2/csd01/TOSCA-Simple-Profile-YAML-v1.2-csd01.html#TYPE_YAML_STRING" TargetMode="External"/><Relationship Id="rId7" Type="http://schemas.openxmlformats.org/officeDocument/2006/relationships/hyperlink" Target="http://docs.oasis-open.org/tosca/TOSCA-Simple-Profile-YAML/v1.2/csd01/TOSCA-Simple-Profile-YAML-v1.2-csd01.html#DEFN_ELEMENT_IMPORT_DEF" TargetMode="External"/><Relationship Id="rId8" Type="http://schemas.openxmlformats.org/officeDocument/2006/relationships/hyperlink" Target="http://docs.oasis-open.org/tosca/TOSCA-Simple-Profile-YAML/v1.2/csd01/TOSCA-Simple-Profile-YAML-v1.2-csd01.html#_Toc49445416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docs.oasis-open.org/tosca/TOSCA-Simple-Profile-YAML/v1.2/csd01/TOSCA-Simple-Profile-YAML-v1.2-csd01.html#DEFN_ELEMENT_PARAMETER_DEF" TargetMode="External"/><Relationship Id="rId4" Type="http://schemas.openxmlformats.org/officeDocument/2006/relationships/hyperlink" Target="http://docs.oasis-open.org/tosca/TOSCA-Simple-Profile-YAML/v1.2/csd01/TOSCA-Simple-Profile-YAML-v1.2-csd01.html#DEFN_ENTITY_NODE_TEMPLATE" TargetMode="External"/><Relationship Id="rId9" Type="http://schemas.openxmlformats.org/officeDocument/2006/relationships/hyperlink" Target="http://docs.oasis-open.org/tosca/TOSCA-Simple-Profile-YAML/v1.2/csd01/TOSCA-Simple-Profile-YAML-v1.2-csd01.html#DEFN_ELEMENT_PROPERTY_DEFN" TargetMode="External"/><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hyperlink" Target="http://docs.oasis-open.org/tosca/TOSCA-Simple-Profile-YAML/v1.2/csd01/TOSCA-Simple-Profile-YAML-v1.2-csd01.html#DEFN_ELEMENT_PROPERTY_DEFN" TargetMode="External"/><Relationship Id="rId8" Type="http://schemas.openxmlformats.org/officeDocument/2006/relationships/hyperlink" Target="http://docs.oasis-open.org/tosca/TOSCA-Simple-Profile-YAML/v1.2/csd01/TOSCA-Simple-Profile-YAML-v1.2-csd01.html#DEFN_ENTITY_WORKFLOW_STEP_DEFN" TargetMode="External"/></Relationships>
</file>

<file path=ppt/slides/_rels/slide37.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hyperlink" Target="http://docs.oasis-open.org/tosca/TOSCA-Simple-Profile-YAML/v1.2/csd01/TOSCA-Simple-Profile-YAML-v1.2-csd01.html#DEFN_ENTITY_ARTIFACT_DEF" TargetMode="External"/><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docs.oasis-open.org/tosca/TOSCA-Simple-Profile-YAML/v1.2/csd01/TOSCA-Simple-Profile-YAML-v1.2-csd01.html#TYPE_YAML_STRING" TargetMode="External"/><Relationship Id="rId4" Type="http://schemas.openxmlformats.org/officeDocument/2006/relationships/hyperlink" Target="http://docs.oasis-open.org/tosca/TOSCA-Simple-Profile-YAML/v1.2/csd01/TOSCA-Simple-Profile-YAML-v1.2-csd01.html#DEFN_ELEMENT_DESCRIPTION" TargetMode="External"/><Relationship Id="rId9" Type="http://schemas.openxmlformats.org/officeDocument/2006/relationships/hyperlink" Target="http://docs.oasis-open.org/tosca/TOSCA-Simple-Profile-YAML/v1.2/csd01/TOSCA-Simple-Profile-YAML-v1.2-csd01.html#DEFN_ELEMENT_INTERFACE_DEF" TargetMode="External"/><Relationship Id="rId5" Type="http://schemas.openxmlformats.org/officeDocument/2006/relationships/hyperlink" Target="http://docs.oasis-open.org/tosca/TOSCA-Simple-Profile-YAML/v1.2/csd01/TOSCA-Simple-Profile-YAML-v1.2-csd01.html#DEFN_ELEMENT_PROPERTY_VALUE_ASSIGNMENT" TargetMode="External"/><Relationship Id="rId6" Type="http://schemas.openxmlformats.org/officeDocument/2006/relationships/hyperlink" Target="http://docs.oasis-open.org/tosca/TOSCA-Simple-Profile-YAML/v1.2/csd01/TOSCA-Simple-Profile-YAML-v1.2-csd01.html#DEFN_ELEMENT_ATTRIBUTE_VALUE_ASSIGNMENT" TargetMode="External"/><Relationship Id="rId7" Type="http://schemas.openxmlformats.org/officeDocument/2006/relationships/hyperlink" Target="http://docs.oasis-open.org/tosca/TOSCA-Simple-Profile-YAML/v1.2/csd01/TOSCA-Simple-Profile-YAML-v1.2-csd01.html#DEFN_ELEMENT_REQUIREMENT_ASSIGNMENT" TargetMode="External"/><Relationship Id="rId8" Type="http://schemas.openxmlformats.org/officeDocument/2006/relationships/hyperlink" Target="http://docs.oasis-open.org/tosca/TOSCA-Simple-Profile-YAML/v1.2/csd01/TOSCA-Simple-Profile-YAML-v1.2-csd01.html#DEFN_ELEMENT_CAPABILITY_ASSIGNMEN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docs.oasis-open.org/tosca/TOSCA-Simple-Profile-YAML/v1.2/csd01/TOSCA-Simple-Profile-YAML-v1.2-csd01.html#DEFN_ELEMENT_PROPERTY_DEFN" TargetMode="External"/><Relationship Id="rId4" Type="http://schemas.openxmlformats.org/officeDocument/2006/relationships/hyperlink" Target="http://docs.oasis-open.org/tosca/TOSCA-Simple-Profile-YAML/v1.2/csd01/TOSCA-Simple-Profile-YAML-v1.2-csd01.html#DEFN_ELEMENT_PROPERTY_VALUE_ASSIGNMENT" TargetMode="External"/><Relationship Id="rId5" Type="http://schemas.openxmlformats.org/officeDocument/2006/relationships/hyperlink" Target="http://docs.oasis-open.org/tosca/TOSCA-Simple-Profile-YAML/v1.2/csd01/TOSCA-Simple-Profile-YAML-v1.2-csd01.html#DEFN_ELEMENT_PROPERTY_DEFN" TargetMode="External"/><Relationship Id="rId6" Type="http://schemas.openxmlformats.org/officeDocument/2006/relationships/hyperlink" Target="http://docs.oasis-open.org/tosca/TOSCA-Simple-Profile-YAML/v1.2/csd01/TOSCA-Simple-Profile-YAML-v1.2-csd01.html#DEFN_ELEMENT_PROPERTY_VALUE_ASSIGNMENT" TargetMode="External"/><Relationship Id="rId7"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iki.onap.org/pages/viewpage.action?pageId=59965554#ModelingConcepts-ControllerBlueprintArchive" TargetMode="External"/><Relationship Id="rId4" Type="http://schemas.openxmlformats.org/officeDocument/2006/relationships/hyperlink" Target="https://wiki.onap.org/pages/viewpage.action?pageId=59965554#ModelingConcepts-ControllerBlueprintArchive" TargetMode="External"/><Relationship Id="rId5"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7.png"/><Relationship Id="rId6" Type="http://schemas.openxmlformats.org/officeDocument/2006/relationships/image" Target="../media/image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05.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hyperlink" Target="https://docs.onap.org/projects/onap-ccsdk-cds/en/latest/ui/designer-guide.html" TargetMode="External"/><Relationship Id="rId4" Type="http://schemas.openxmlformats.org/officeDocument/2006/relationships/hyperlink" Target="https://docs.onap.org/projects/onap-ccsdk-cds/en/latest/ui/hello-world-resource-resolution-cba.html#hello-world-resource-resolution-cba" TargetMode="External"/><Relationship Id="rId5" Type="http://schemas.openxmlformats.org/officeDocument/2006/relationships/hyperlink" Target="https://docs.onap.org/projects/onap-ccsdk-cds/en/latest/ui/hello-world-script-executor-cba.html#hello-world-script-executor-cba" TargetMode="External"/><Relationship Id="rId6" Type="http://schemas.openxmlformats.org/officeDocument/2006/relationships/hyperlink" Target="https://docs.onap.org/projects/onap-ccsdk-cds/en/latest/usecases/pnf-simulator.html" TargetMode="External"/><Relationship Id="rId7"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5.png"/></Relationships>
</file>

<file path=ppt/slides/_rels/slide50.xml.rels><?xml version="1.0" encoding="UTF-8" standalone="yes"?><Relationships xmlns="http://schemas.openxmlformats.org/package/2006/relationships"><Relationship Id="rId10" Type="http://schemas.openxmlformats.org/officeDocument/2006/relationships/image" Target="../media/image119.png"/><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06.png"/><Relationship Id="rId4" Type="http://schemas.openxmlformats.org/officeDocument/2006/relationships/image" Target="../media/image110.png"/><Relationship Id="rId9" Type="http://schemas.openxmlformats.org/officeDocument/2006/relationships/image" Target="../media/image122.png"/><Relationship Id="rId5" Type="http://schemas.openxmlformats.org/officeDocument/2006/relationships/image" Target="../media/image114.png"/><Relationship Id="rId6" Type="http://schemas.openxmlformats.org/officeDocument/2006/relationships/image" Target="../media/image112.png"/><Relationship Id="rId7" Type="http://schemas.openxmlformats.org/officeDocument/2006/relationships/image" Target="../media/image111.png"/><Relationship Id="rId8"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21.png"/><Relationship Id="rId4" Type="http://schemas.openxmlformats.org/officeDocument/2006/relationships/image" Target="../media/image125.png"/><Relationship Id="rId5"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18.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3.png"/><Relationship Id="rId4" Type="http://schemas.openxmlformats.org/officeDocument/2006/relationships/image" Target="../media/image117.png"/><Relationship Id="rId5" Type="http://schemas.openxmlformats.org/officeDocument/2006/relationships/image" Target="../media/image123.png"/><Relationship Id="rId6" Type="http://schemas.openxmlformats.org/officeDocument/2006/relationships/image" Target="../media/image129.png"/><Relationship Id="rId7"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60.png"/><Relationship Id="rId4" Type="http://schemas.openxmlformats.org/officeDocument/2006/relationships/image" Target="../media/image124.png"/><Relationship Id="rId9"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26.png"/><Relationship Id="rId7" Type="http://schemas.openxmlformats.org/officeDocument/2006/relationships/hyperlink" Target="https://wiki.onap.org/pages/viewpage.action?pageId=58233401#UserGuide-SDC_CBA_PROPERTIES" TargetMode="External"/><Relationship Id="rId8" Type="http://schemas.openxmlformats.org/officeDocument/2006/relationships/hyperlink" Target="https://wiki.onap.org/pages/viewpage.action?pageId=58233401#UserGuide-SDC_CBA_PROPERTI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30.png"/><Relationship Id="rId4" Type="http://schemas.openxmlformats.org/officeDocument/2006/relationships/hyperlink" Target="https://wiki.onap.org/display/DW/Modeling+Concepts#ModelingConcepts-getAttribute" TargetMode="External"/><Relationship Id="rId9" Type="http://schemas.openxmlformats.org/officeDocument/2006/relationships/hyperlink" Target="https://github.com/onap/ccsdk-cds/blob/master/components/model-catalog/blueprint-model/service-blueprint/vLB/Definitions/vDNS-CDS.json" TargetMode="External"/><Relationship Id="rId5" Type="http://schemas.openxmlformats.org/officeDocument/2006/relationships/hyperlink" Target="https://wiki.onap.org/display/DW/Modeling+Concepts#ModelingConcepts-resourceResolution" TargetMode="External"/><Relationship Id="rId6" Type="http://schemas.openxmlformats.org/officeDocument/2006/relationships/hyperlink" Target="https://wiki.onap.org/display/DW/Modeling+Concepts#ModelingConcepts-resourceResolution" TargetMode="External"/><Relationship Id="rId7" Type="http://schemas.openxmlformats.org/officeDocument/2006/relationships/hyperlink" Target="https://wiki.onap.org/display/DW/Modeling+Concepts#ModelingConcepts-resourceResolution" TargetMode="External"/><Relationship Id="rId8" Type="http://schemas.openxmlformats.org/officeDocument/2006/relationships/hyperlink" Target="https://github.com/onap/ccsdk-cds/blob/master/components/model-catalog/blueprint-model/service-blueprint/vLB/Definitions/vDNS-CDS.json" TargetMode="External"/></Relationships>
</file>

<file path=ppt/slides/_rels/slide58.xml.rels><?xml version="1.0" encoding="UTF-8" standalone="yes"?><Relationships xmlns="http://schemas.openxmlformats.org/package/2006/relationships"><Relationship Id="rId20" Type="http://schemas.openxmlformats.org/officeDocument/2006/relationships/hyperlink" Target="https://wiki.onap.org/display/DW/Modeling+Concepts#ModelingConcepts-remoteAnsibleExecutor" TargetMode="External"/><Relationship Id="rId11" Type="http://schemas.openxmlformats.org/officeDocument/2006/relationships/hyperlink" Target="https://wiki.onap.org/display/DW/Modeling+Concepts#ModelingConcepts-dgGeneric" TargetMode="External"/><Relationship Id="rId22" Type="http://schemas.openxmlformats.org/officeDocument/2006/relationships/image" Target="../media/image133.png"/><Relationship Id="rId10" Type="http://schemas.openxmlformats.org/officeDocument/2006/relationships/hyperlink" Target="https://wiki.onap.org/display/DW/Modeling+Concepts#ModelingConcepts-multiAction" TargetMode="External"/><Relationship Id="rId21" Type="http://schemas.openxmlformats.org/officeDocument/2006/relationships/image" Target="../media/image140.png"/><Relationship Id="rId13" Type="http://schemas.openxmlformats.org/officeDocument/2006/relationships/hyperlink" Target="https://wiki.onap.org/display/DW/Modeling+Concepts#ModelingConcepts-singleAction" TargetMode="External"/><Relationship Id="rId12" Type="http://schemas.openxmlformats.org/officeDocument/2006/relationships/hyperlink" Target="https://wiki.onap.org/display/DW/Modeling+Concepts#ModelingConcepts-dgGeneric" TargetMode="External"/><Relationship Id="rId23" Type="http://schemas.openxmlformats.org/officeDocument/2006/relationships/image" Target="../media/image131.png"/><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hyperlink" Target="https://wiki.onap.org/display/DW/Modeling+Concepts#ModelingConcepts-resourceResolution" TargetMode="External"/><Relationship Id="rId4" Type="http://schemas.openxmlformats.org/officeDocument/2006/relationships/hyperlink" Target="https://wiki.onap.org/display/DW/Modeling+Concepts#ModelingConcepts-multiAction" TargetMode="External"/><Relationship Id="rId9" Type="http://schemas.openxmlformats.org/officeDocument/2006/relationships/hyperlink" Target="https://wiki.onap.org/display/DW/Modeling+Concepts#ModelingConcepts-multiAction" TargetMode="External"/><Relationship Id="rId15" Type="http://schemas.openxmlformats.org/officeDocument/2006/relationships/hyperlink" Target="https://wiki.onap.org/display/DW/Modeling+Concepts#ModelingConcepts-scriptExecutor" TargetMode="External"/><Relationship Id="rId14" Type="http://schemas.openxmlformats.org/officeDocument/2006/relationships/hyperlink" Target="https://wiki.onap.org/display/DW/Modeling+Concepts#ModelingConcepts-singleAction" TargetMode="External"/><Relationship Id="rId17" Type="http://schemas.openxmlformats.org/officeDocument/2006/relationships/hyperlink" Target="https://wiki.onap.org/display/DW/Modeling+Concepts#ModelingConcepts-remoteScriptExecutor" TargetMode="External"/><Relationship Id="rId16" Type="http://schemas.openxmlformats.org/officeDocument/2006/relationships/hyperlink" Target="https://wiki.onap.org/display/DW/Modeling+Concepts#ModelingConcepts-scriptExecutor" TargetMode="External"/><Relationship Id="rId5" Type="http://schemas.openxmlformats.org/officeDocument/2006/relationships/hyperlink" Target="https://wiki.onap.org/display/DW/Modeling+Concepts#ModelingConcepts-multiAction" TargetMode="External"/><Relationship Id="rId19" Type="http://schemas.openxmlformats.org/officeDocument/2006/relationships/hyperlink" Target="https://wiki.onap.org/display/DW/Modeling+Concepts#ModelingConcepts-remoteAnsibleExecutor" TargetMode="External"/><Relationship Id="rId6" Type="http://schemas.openxmlformats.org/officeDocument/2006/relationships/hyperlink" Target="https://wiki.onap.org/display/DW/Modeling+Concepts#ModelingConcepts-scriptExecutor" TargetMode="External"/><Relationship Id="rId18" Type="http://schemas.openxmlformats.org/officeDocument/2006/relationships/hyperlink" Target="https://wiki.onap.org/display/DW/Modeling+Concepts#ModelingConcepts-remoteScriptExecutor" TargetMode="External"/><Relationship Id="rId7" Type="http://schemas.openxmlformats.org/officeDocument/2006/relationships/hyperlink" Target="https://wiki.onap.org/display/DW/Modeling+Concepts#ModelingConcepts-scriptExecutor" TargetMode="External"/><Relationship Id="rId8"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32.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39.png"/><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34.png"/><Relationship Id="rId4" Type="http://schemas.openxmlformats.org/officeDocument/2006/relationships/image" Target="../media/image137.png"/><Relationship Id="rId5" Type="http://schemas.openxmlformats.org/officeDocument/2006/relationships/image" Target="../media/image1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42.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46.png"/><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62.png"/><Relationship Id="rId4" Type="http://schemas.openxmlformats.org/officeDocument/2006/relationships/image" Target="../media/image1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53.png"/><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64.png"/></Relationships>
</file>

<file path=ppt/slides/_rels/slide69.xml.rels><?xml version="1.0" encoding="UTF-8" standalone="yes"?><Relationships xmlns="http://schemas.openxmlformats.org/package/2006/relationships"><Relationship Id="rId11" Type="http://schemas.openxmlformats.org/officeDocument/2006/relationships/hyperlink" Target="https://pantheon.tech/lighty-rnc-network-device-management/" TargetMode="External"/><Relationship Id="rId10" Type="http://schemas.openxmlformats.org/officeDocument/2006/relationships/hyperlink" Target="https://pantheon.tech/lighty-rnc-network-device-management/" TargetMode="External"/><Relationship Id="rId13" Type="http://schemas.openxmlformats.org/officeDocument/2006/relationships/hyperlink" Target="https://pantheon.tech/cisco-nso-sdn-c-onap/" TargetMode="External"/><Relationship Id="rId12" Type="http://schemas.openxmlformats.org/officeDocument/2006/relationships/hyperlink" Target="https://pantheon.tech/lighty-rnc-network-device-management/" TargetMode="External"/><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52.png"/><Relationship Id="rId4" Type="http://schemas.openxmlformats.org/officeDocument/2006/relationships/hyperlink" Target="https://pantheon.tech/bpmn-onap-network-automation/" TargetMode="External"/><Relationship Id="rId9" Type="http://schemas.openxmlformats.org/officeDocument/2006/relationships/hyperlink" Target="https://pantheon.tech/cisco-nso-sdn-c-onap/" TargetMode="External"/><Relationship Id="rId14" Type="http://schemas.openxmlformats.org/officeDocument/2006/relationships/hyperlink" Target="https://pantheon.tech/cisco-nso-sdn-c-onap/" TargetMode="External"/><Relationship Id="rId5" Type="http://schemas.openxmlformats.org/officeDocument/2006/relationships/hyperlink" Target="https://pantheon.tech/bpmn-onap-network-automation/" TargetMode="External"/><Relationship Id="rId6" Type="http://schemas.openxmlformats.org/officeDocument/2006/relationships/hyperlink" Target="https://pantheon.tech/cdnf-firewall-onap-cds-integration/" TargetMode="External"/><Relationship Id="rId7" Type="http://schemas.openxmlformats.org/officeDocument/2006/relationships/hyperlink" Target="https://pantheon.tech/cdnf-firewall-onap-cds-integration/" TargetMode="External"/><Relationship Id="rId8" Type="http://schemas.openxmlformats.org/officeDocument/2006/relationships/hyperlink" Target="https://pantheon.tech/cisco-nso-sdn-c-ona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59.png"/><Relationship Id="rId4" Type="http://schemas.openxmlformats.org/officeDocument/2006/relationships/hyperlink" Target="https://wiki.onap.org/display/~mszwalkiewicz" TargetMode="External"/><Relationship Id="rId5" Type="http://schemas.openxmlformats.org/officeDocument/2006/relationships/image" Target="../media/image154.png"/></Relationships>
</file>

<file path=ppt/slides/_rels/slide72.xml.rels><?xml version="1.0" encoding="UTF-8" standalone="yes"?><Relationships xmlns="http://schemas.openxmlformats.org/package/2006/relationships"><Relationship Id="rId11" Type="http://schemas.openxmlformats.org/officeDocument/2006/relationships/image" Target="../media/image158.png"/><Relationship Id="rId10" Type="http://schemas.openxmlformats.org/officeDocument/2006/relationships/hyperlink" Target="https://docs.onap.org/projects/onap-ccsdk-cds/en/latest/_downloads/2566f0533cfd2df155d7a513590db4d5/bp-processor.postman_collection.json" TargetMode="External"/><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docs.onap.org/projects/onap-ccsdk-cds/en/latest/userguides/developer-guide/running-bp-processor-in-ide.html" TargetMode="External"/><Relationship Id="rId4" Type="http://schemas.openxmlformats.org/officeDocument/2006/relationships/hyperlink" Target="https://wiki.onap.org/display/DW/Running+Blueprints+Processor+Microservice+Locally" TargetMode="External"/><Relationship Id="rId9" Type="http://schemas.openxmlformats.org/officeDocument/2006/relationships/hyperlink" Target="https://docs.onap.org/projects/onap-ccsdk-cds/en/latest/_downloads/2566f0533cfd2df155d7a513590db4d5/bp-processor.postman_collection.json" TargetMode="External"/><Relationship Id="rId5" Type="http://schemas.openxmlformats.org/officeDocument/2006/relationships/hyperlink" Target="https://docs.onap.org/projects/onap-ccsdk-cds/en/latest/userguides/developer-guide/running-cds-ui-locally.html" TargetMode="External"/><Relationship Id="rId6" Type="http://schemas.openxmlformats.org/officeDocument/2006/relationships/hyperlink" Target="https://docs.onap.org/projects/onap-ccsdk-cds/en/latest/userguides/installation.html" TargetMode="External"/><Relationship Id="rId7" Type="http://schemas.openxmlformats.org/officeDocument/2006/relationships/hyperlink" Target="https://wiki.onap.org/display/DW/Running+Command+Executor+Locally" TargetMode="External"/><Relationship Id="rId8" Type="http://schemas.openxmlformats.org/officeDocument/2006/relationships/hyperlink" Target="https://docs.onap.org/projects/onap-ccsdk-cds/en/latest/_downloads/444e8f98bca7be17408b03b51550cba9/cds-bp-processor-api-swagger.js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hyperlink" Target="https://www.youtube.com/watch?v=93jiRgK5uwQ&amp;list=PL4uDFcuHzwls2MYi0QVgA4qgxzA9P-Wd_&amp;index=50" TargetMode="External"/><Relationship Id="rId4" Type="http://schemas.openxmlformats.org/officeDocument/2006/relationships/hyperlink" Target="https://docs.onap.org/projects/onap-ccsdk-cds/en/latest/usecases/pnf-simulator.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55.png"/><Relationship Id="rId4" Type="http://schemas.openxmlformats.org/officeDocument/2006/relationships/hyperlink" Target="https://wiki.onap.org/download/attachments/68542663/DDF-Prague__5G%20NRM%20%28Network%20Resource%20Model%29%20Configuration.pdf?version=1&amp;modificationDate=1579576144000&amp;api=v2" TargetMode="External"/><Relationship Id="rId5" Type="http://schemas.openxmlformats.org/officeDocument/2006/relationships/hyperlink" Target="https://wiki.lfnetworking.org/download/attachments/15630468/201906_ONAP-DDF_5G%20Provisioning%20management%20service%20to%20NRM.pdf?version=1&amp;modificationDate=1560825902000&amp;api=v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61.png"/><Relationship Id="rId4" Type="http://schemas.openxmlformats.org/officeDocument/2006/relationships/image" Target="../media/image157.png"/><Relationship Id="rId5" Type="http://schemas.openxmlformats.org/officeDocument/2006/relationships/image" Target="../media/image169.png"/><Relationship Id="rId6"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wiki.onap.org/display/DW/User+Guide#UserGuide-65018" TargetMode="External"/><Relationship Id="rId6" Type="http://schemas.openxmlformats.org/officeDocument/2006/relationships/hyperlink" Target="https://docs.onap.org/projects/onap-ccsdk-cds/en/latest/modelingconcepts/dynamic-payload.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66.png"/><Relationship Id="rId4" Type="http://schemas.openxmlformats.org/officeDocument/2006/relationships/image" Target="../media/image165.png"/><Relationship Id="rId5" Type="http://schemas.openxmlformats.org/officeDocument/2006/relationships/image" Target="../media/image174.png"/><Relationship Id="rId6"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70.png"/><Relationship Id="rId4" Type="http://schemas.openxmlformats.org/officeDocument/2006/relationships/image" Target="../media/image168.png"/><Relationship Id="rId5" Type="http://schemas.openxmlformats.org/officeDocument/2006/relationships/image" Target="../media/image1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73.png"/><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
          <p:cNvSpPr txBox="1"/>
          <p:nvPr/>
        </p:nvSpPr>
        <p:spPr>
          <a:xfrm>
            <a:off x="648000" y="2911680"/>
            <a:ext cx="11016000" cy="22003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0" i="0" lang="en-US" sz="3800" u="none" cap="none" strike="noStrike">
                <a:solidFill>
                  <a:srgbClr val="FFFFFF"/>
                </a:solidFill>
                <a:latin typeface="Arial"/>
                <a:ea typeface="Arial"/>
                <a:cs typeface="Arial"/>
                <a:sym typeface="Arial"/>
              </a:rPr>
              <a:t>Controller Design Studio (CDS) </a:t>
            </a:r>
            <a:endParaRPr b="0" i="0" sz="3800" u="none" cap="none" strike="noStrike">
              <a:solidFill>
                <a:srgbClr val="000000"/>
              </a:solidFill>
              <a:latin typeface="Calibri"/>
              <a:ea typeface="Calibri"/>
              <a:cs typeface="Calibri"/>
              <a:sym typeface="Calibri"/>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1190bc92cb8_0_376"/>
          <p:cNvPicPr preferRelativeResize="0"/>
          <p:nvPr/>
        </p:nvPicPr>
        <p:blipFill>
          <a:blip r:embed="rId3">
            <a:alphaModFix/>
          </a:blip>
          <a:stretch>
            <a:fillRect/>
          </a:stretch>
        </p:blipFill>
        <p:spPr>
          <a:xfrm>
            <a:off x="152400" y="1161475"/>
            <a:ext cx="11887199" cy="5126922"/>
          </a:xfrm>
          <a:prstGeom prst="rect">
            <a:avLst/>
          </a:prstGeom>
          <a:noFill/>
          <a:ln>
            <a:noFill/>
          </a:ln>
        </p:spPr>
      </p:pic>
      <p:sp>
        <p:nvSpPr>
          <p:cNvPr id="379" name="Google Shape;379;g1190bc92cb8_0_376"/>
          <p:cNvSpPr txBox="1"/>
          <p:nvPr/>
        </p:nvSpPr>
        <p:spPr>
          <a:xfrm>
            <a:off x="31536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lang="en-US" sz="3600" strike="noStrike">
                <a:solidFill>
                  <a:srgbClr val="FFFFFF"/>
                </a:solidFill>
                <a:latin typeface="Arial"/>
                <a:ea typeface="Arial"/>
                <a:cs typeface="Arial"/>
                <a:sym typeface="Arial"/>
              </a:rPr>
              <a:t>CDS </a:t>
            </a:r>
            <a:r>
              <a:rPr lang="en-US" sz="3600">
                <a:solidFill>
                  <a:srgbClr val="FFFFFF"/>
                </a:solidFill>
              </a:rPr>
              <a:t>-</a:t>
            </a:r>
            <a:r>
              <a:rPr b="0" lang="en-US" sz="3600" strike="noStrike">
                <a:solidFill>
                  <a:srgbClr val="FFFFFF"/>
                </a:solidFill>
                <a:latin typeface="Arial"/>
                <a:ea typeface="Arial"/>
                <a:cs typeface="Arial"/>
                <a:sym typeface="Arial"/>
              </a:rPr>
              <a:t> </a:t>
            </a:r>
            <a:r>
              <a:rPr lang="en-US" sz="3600">
                <a:solidFill>
                  <a:srgbClr val="FFFFFF"/>
                </a:solidFill>
              </a:rPr>
              <a:t>SB</a:t>
            </a:r>
            <a:r>
              <a:rPr b="0" lang="en-US" sz="3600" strike="noStrike">
                <a:solidFill>
                  <a:srgbClr val="FFFFFF"/>
                </a:solidFill>
                <a:latin typeface="Arial"/>
                <a:ea typeface="Arial"/>
                <a:cs typeface="Arial"/>
                <a:sym typeface="Arial"/>
              </a:rPr>
              <a:t> </a:t>
            </a:r>
            <a:r>
              <a:rPr lang="en-US" sz="3600">
                <a:solidFill>
                  <a:srgbClr val="FFFFFF"/>
                </a:solidFill>
              </a:rPr>
              <a:t>Interfaces</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1dfb06df94_0_127"/>
          <p:cNvSpPr txBox="1"/>
          <p:nvPr/>
        </p:nvSpPr>
        <p:spPr>
          <a:xfrm>
            <a:off x="56050" y="2840375"/>
            <a:ext cx="12135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t>Modelling Concepts</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
          <p:cNvSpPr/>
          <p:nvPr/>
        </p:nvSpPr>
        <p:spPr>
          <a:xfrm>
            <a:off x="72000" y="1037160"/>
            <a:ext cx="10192680" cy="1986840"/>
          </a:xfrm>
          <a:prstGeom prst="roundRect">
            <a:avLst>
              <a:gd fmla="val 11869" name="adj"/>
            </a:avLst>
          </a:prstGeom>
          <a:solidFill>
            <a:srgbClr val="EDEDED"/>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txBox="1"/>
          <p:nvPr/>
        </p:nvSpPr>
        <p:spPr>
          <a:xfrm>
            <a:off x="315000" y="198000"/>
            <a:ext cx="11505960" cy="538560"/>
          </a:xfrm>
          <a:prstGeom prst="rect">
            <a:avLst/>
          </a:prstGeom>
          <a:noFill/>
          <a:ln>
            <a:noFill/>
          </a:ln>
        </p:spPr>
        <p:txBody>
          <a:bodyPr anchorCtr="0" anchor="ctr" bIns="45700" lIns="91425" spcFirstLastPara="1" rIns="91425" wrap="square" tIns="45700">
            <a:normAutofit fontScale="94000"/>
          </a:bodyPr>
          <a:lstStyle/>
          <a:p>
            <a:pPr indent="0" lvl="0" marL="0" marR="0" rtl="0" algn="l">
              <a:lnSpc>
                <a:spcPct val="90000"/>
              </a:lnSpc>
              <a:spcBef>
                <a:spcPts val="0"/>
              </a:spcBef>
              <a:spcAft>
                <a:spcPts val="0"/>
              </a:spcAft>
              <a:buNone/>
            </a:pPr>
            <a:r>
              <a:rPr b="0" i="0" lang="en-US" sz="3600" u="none" cap="none" strike="noStrike">
                <a:solidFill>
                  <a:srgbClr val="FFFFFF"/>
                </a:solidFill>
                <a:latin typeface="Arial"/>
                <a:ea typeface="Arial"/>
                <a:cs typeface="Arial"/>
                <a:sym typeface="Arial"/>
              </a:rPr>
              <a:t>Controller Blueprints Archive(CBA) Format</a:t>
            </a:r>
            <a:endParaRPr b="0" i="0" sz="3600" u="none" cap="none" strike="noStrike">
              <a:solidFill>
                <a:srgbClr val="000000"/>
              </a:solidFill>
              <a:latin typeface="Calibri"/>
              <a:ea typeface="Calibri"/>
              <a:cs typeface="Calibri"/>
              <a:sym typeface="Calibri"/>
            </a:endParaRPr>
          </a:p>
        </p:txBody>
      </p:sp>
      <p:grpSp>
        <p:nvGrpSpPr>
          <p:cNvPr id="392" name="Google Shape;392;p5"/>
          <p:cNvGrpSpPr/>
          <p:nvPr/>
        </p:nvGrpSpPr>
        <p:grpSpPr>
          <a:xfrm>
            <a:off x="3615480" y="1174320"/>
            <a:ext cx="1491480" cy="1684080"/>
            <a:chOff x="3615480" y="1174320"/>
            <a:chExt cx="1491480" cy="1684080"/>
          </a:xfrm>
        </p:grpSpPr>
        <p:grpSp>
          <p:nvGrpSpPr>
            <p:cNvPr id="393" name="Google Shape;393;p5"/>
            <p:cNvGrpSpPr/>
            <p:nvPr/>
          </p:nvGrpSpPr>
          <p:grpSpPr>
            <a:xfrm>
              <a:off x="3615480" y="1174320"/>
              <a:ext cx="1491480" cy="1684080"/>
              <a:chOff x="3615480" y="1174320"/>
              <a:chExt cx="1491480" cy="1684080"/>
            </a:xfrm>
          </p:grpSpPr>
          <p:sp>
            <p:nvSpPr>
              <p:cNvPr id="394" name="Google Shape;394;p5"/>
              <p:cNvSpPr/>
              <p:nvPr/>
            </p:nvSpPr>
            <p:spPr>
              <a:xfrm>
                <a:off x="3615480" y="117432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3615480" y="224532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5"/>
            <p:cNvSpPr/>
            <p:nvPr/>
          </p:nvSpPr>
          <p:spPr>
            <a:xfrm>
              <a:off x="3615480" y="1333440"/>
              <a:ext cx="1491480" cy="774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Flow Definitions files, such as directed graph, dataflow dsl, etc.</a:t>
              </a:r>
              <a:endParaRPr b="0" i="0" sz="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Formats: .json, .xml</a:t>
              </a:r>
              <a:endParaRPr b="0" i="0" sz="900" u="none" cap="none" strike="noStrike">
                <a:latin typeface="Arial"/>
                <a:ea typeface="Arial"/>
                <a:cs typeface="Arial"/>
                <a:sym typeface="Arial"/>
              </a:endParaRPr>
            </a:p>
          </p:txBody>
        </p:sp>
        <p:sp>
          <p:nvSpPr>
            <p:cNvPr id="397" name="Google Shape;397;p5"/>
            <p:cNvSpPr/>
            <p:nvPr/>
          </p:nvSpPr>
          <p:spPr>
            <a:xfrm>
              <a:off x="3615480" y="2425320"/>
              <a:ext cx="149148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Plans</a:t>
              </a:r>
              <a:endParaRPr b="0" i="0" sz="1600" u="none" cap="none" strike="noStrike">
                <a:latin typeface="Arial"/>
                <a:ea typeface="Arial"/>
                <a:cs typeface="Arial"/>
                <a:sym typeface="Arial"/>
              </a:endParaRPr>
            </a:p>
          </p:txBody>
        </p:sp>
      </p:grpSp>
      <p:grpSp>
        <p:nvGrpSpPr>
          <p:cNvPr id="398" name="Google Shape;398;p5"/>
          <p:cNvGrpSpPr/>
          <p:nvPr/>
        </p:nvGrpSpPr>
        <p:grpSpPr>
          <a:xfrm>
            <a:off x="5261760" y="1174320"/>
            <a:ext cx="1491480" cy="1684080"/>
            <a:chOff x="5261760" y="1174320"/>
            <a:chExt cx="1491480" cy="1684080"/>
          </a:xfrm>
        </p:grpSpPr>
        <p:grpSp>
          <p:nvGrpSpPr>
            <p:cNvPr id="399" name="Google Shape;399;p5"/>
            <p:cNvGrpSpPr/>
            <p:nvPr/>
          </p:nvGrpSpPr>
          <p:grpSpPr>
            <a:xfrm>
              <a:off x="5261760" y="1174320"/>
              <a:ext cx="1491480" cy="1684080"/>
              <a:chOff x="5261760" y="1174320"/>
              <a:chExt cx="1491480" cy="1684080"/>
            </a:xfrm>
          </p:grpSpPr>
          <p:sp>
            <p:nvSpPr>
              <p:cNvPr id="400" name="Google Shape;400;p5"/>
              <p:cNvSpPr/>
              <p:nvPr/>
            </p:nvSpPr>
            <p:spPr>
              <a:xfrm>
                <a:off x="5261760" y="117432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261760" y="224532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5"/>
            <p:cNvSpPr/>
            <p:nvPr/>
          </p:nvSpPr>
          <p:spPr>
            <a:xfrm>
              <a:off x="5261760" y="1333440"/>
              <a:ext cx="1491480" cy="729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alibri"/>
                  <a:ea typeface="Calibri"/>
                  <a:cs typeface="Calibri"/>
                  <a:sym typeface="Calibri"/>
                </a:rPr>
                <a:t>Executions scripts used during flows.</a:t>
              </a:r>
              <a:endParaRPr b="0" i="0" sz="105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050" u="none" cap="none" strike="noStrike">
                  <a:solidFill>
                    <a:srgbClr val="000000"/>
                  </a:solidFill>
                  <a:latin typeface="Calibri"/>
                  <a:ea typeface="Calibri"/>
                  <a:cs typeface="Calibri"/>
                  <a:sym typeface="Calibri"/>
                </a:rPr>
                <a:t>Formats: .py, .js, .kotlin</a:t>
              </a:r>
              <a:endParaRPr b="0" i="0" sz="1050" u="none" cap="none" strike="noStrike">
                <a:latin typeface="Arial"/>
                <a:ea typeface="Arial"/>
                <a:cs typeface="Arial"/>
                <a:sym typeface="Arial"/>
              </a:endParaRPr>
            </a:p>
          </p:txBody>
        </p:sp>
        <p:sp>
          <p:nvSpPr>
            <p:cNvPr id="403" name="Google Shape;403;p5"/>
            <p:cNvSpPr/>
            <p:nvPr/>
          </p:nvSpPr>
          <p:spPr>
            <a:xfrm>
              <a:off x="5261760" y="2425320"/>
              <a:ext cx="149148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Scripts</a:t>
              </a:r>
              <a:endParaRPr b="0" i="0" sz="1600" u="none" cap="none" strike="noStrike">
                <a:latin typeface="Arial"/>
                <a:ea typeface="Arial"/>
                <a:cs typeface="Arial"/>
                <a:sym typeface="Arial"/>
              </a:endParaRPr>
            </a:p>
          </p:txBody>
        </p:sp>
      </p:grpSp>
      <p:grpSp>
        <p:nvGrpSpPr>
          <p:cNvPr id="404" name="Google Shape;404;p5"/>
          <p:cNvGrpSpPr/>
          <p:nvPr/>
        </p:nvGrpSpPr>
        <p:grpSpPr>
          <a:xfrm>
            <a:off x="254880" y="1174320"/>
            <a:ext cx="1491480" cy="1684080"/>
            <a:chOff x="254880" y="1174320"/>
            <a:chExt cx="1491480" cy="1684080"/>
          </a:xfrm>
        </p:grpSpPr>
        <p:grpSp>
          <p:nvGrpSpPr>
            <p:cNvPr id="405" name="Google Shape;405;p5"/>
            <p:cNvGrpSpPr/>
            <p:nvPr/>
          </p:nvGrpSpPr>
          <p:grpSpPr>
            <a:xfrm>
              <a:off x="254880" y="1174320"/>
              <a:ext cx="1491480" cy="1684080"/>
              <a:chOff x="254880" y="1174320"/>
              <a:chExt cx="1491480" cy="1684080"/>
            </a:xfrm>
          </p:grpSpPr>
          <p:sp>
            <p:nvSpPr>
              <p:cNvPr id="406" name="Google Shape;406;p5"/>
              <p:cNvSpPr/>
              <p:nvPr/>
            </p:nvSpPr>
            <p:spPr>
              <a:xfrm>
                <a:off x="254880" y="117432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254880" y="224532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5"/>
            <p:cNvSpPr/>
            <p:nvPr/>
          </p:nvSpPr>
          <p:spPr>
            <a:xfrm>
              <a:off x="254880" y="1333440"/>
              <a:ext cx="1491480" cy="849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alibri"/>
                  <a:ea typeface="Calibri"/>
                  <a:cs typeface="Calibri"/>
                  <a:sym typeface="Calibri"/>
                </a:rPr>
                <a:t>Controller Blueprints definitions file, Resource Definition, Others</a:t>
              </a:r>
              <a:endParaRPr b="0" i="0" sz="1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rgbClr val="000000"/>
                  </a:solidFill>
                  <a:latin typeface="Calibri"/>
                  <a:ea typeface="Calibri"/>
                  <a:cs typeface="Calibri"/>
                  <a:sym typeface="Calibri"/>
                </a:rPr>
                <a:t>Formats : .json</a:t>
              </a:r>
              <a:endParaRPr b="0" i="0" sz="1000" u="none" cap="none" strike="noStrike">
                <a:latin typeface="Arial"/>
                <a:ea typeface="Arial"/>
                <a:cs typeface="Arial"/>
                <a:sym typeface="Arial"/>
              </a:endParaRPr>
            </a:p>
          </p:txBody>
        </p:sp>
        <p:sp>
          <p:nvSpPr>
            <p:cNvPr id="409" name="Google Shape;409;p5"/>
            <p:cNvSpPr/>
            <p:nvPr/>
          </p:nvSpPr>
          <p:spPr>
            <a:xfrm>
              <a:off x="254880" y="2425320"/>
              <a:ext cx="149148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Definition</a:t>
              </a:r>
              <a:endParaRPr b="0" i="0" sz="1600" u="none" cap="none" strike="noStrike">
                <a:latin typeface="Arial"/>
                <a:ea typeface="Arial"/>
                <a:cs typeface="Arial"/>
                <a:sym typeface="Arial"/>
              </a:endParaRPr>
            </a:p>
          </p:txBody>
        </p:sp>
      </p:grpSp>
      <p:grpSp>
        <p:nvGrpSpPr>
          <p:cNvPr id="410" name="Google Shape;410;p5"/>
          <p:cNvGrpSpPr/>
          <p:nvPr/>
        </p:nvGrpSpPr>
        <p:grpSpPr>
          <a:xfrm>
            <a:off x="6908040" y="1174320"/>
            <a:ext cx="1491480" cy="1684080"/>
            <a:chOff x="6908040" y="1174320"/>
            <a:chExt cx="1491480" cy="1684080"/>
          </a:xfrm>
        </p:grpSpPr>
        <p:grpSp>
          <p:nvGrpSpPr>
            <p:cNvPr id="411" name="Google Shape;411;p5"/>
            <p:cNvGrpSpPr/>
            <p:nvPr/>
          </p:nvGrpSpPr>
          <p:grpSpPr>
            <a:xfrm>
              <a:off x="6908040" y="1174320"/>
              <a:ext cx="1491480" cy="1684080"/>
              <a:chOff x="6908040" y="1174320"/>
              <a:chExt cx="1491480" cy="1684080"/>
            </a:xfrm>
          </p:grpSpPr>
          <p:sp>
            <p:nvSpPr>
              <p:cNvPr id="412" name="Google Shape;412;p5"/>
              <p:cNvSpPr/>
              <p:nvPr/>
            </p:nvSpPr>
            <p:spPr>
              <a:xfrm>
                <a:off x="6908040" y="117432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6908040" y="224532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5"/>
            <p:cNvSpPr/>
            <p:nvPr/>
          </p:nvSpPr>
          <p:spPr>
            <a:xfrm>
              <a:off x="6908040" y="1333440"/>
              <a:ext cx="1491480" cy="569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alibri"/>
                  <a:ea typeface="Calibri"/>
                  <a:cs typeface="Calibri"/>
                  <a:sym typeface="Calibri"/>
                </a:rPr>
                <a:t>Templates used duting processing.</a:t>
              </a:r>
              <a:endParaRPr b="0" i="0" sz="105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050" u="none" cap="none" strike="noStrike">
                  <a:solidFill>
                    <a:srgbClr val="000000"/>
                  </a:solidFill>
                  <a:latin typeface="Calibri"/>
                  <a:ea typeface="Calibri"/>
                  <a:cs typeface="Calibri"/>
                  <a:sym typeface="Calibri"/>
                </a:rPr>
                <a:t>Format: .vtl</a:t>
              </a:r>
              <a:endParaRPr b="0" i="0" sz="1050" u="none" cap="none" strike="noStrike">
                <a:latin typeface="Arial"/>
                <a:ea typeface="Arial"/>
                <a:cs typeface="Arial"/>
                <a:sym typeface="Arial"/>
              </a:endParaRPr>
            </a:p>
          </p:txBody>
        </p:sp>
        <p:sp>
          <p:nvSpPr>
            <p:cNvPr id="415" name="Google Shape;415;p5"/>
            <p:cNvSpPr/>
            <p:nvPr/>
          </p:nvSpPr>
          <p:spPr>
            <a:xfrm>
              <a:off x="6908040" y="2425320"/>
              <a:ext cx="1491480" cy="33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Templates</a:t>
              </a:r>
              <a:endParaRPr b="0" i="0" sz="1600" u="none" cap="none" strike="noStrike">
                <a:latin typeface="Arial"/>
                <a:ea typeface="Arial"/>
                <a:cs typeface="Arial"/>
                <a:sym typeface="Arial"/>
              </a:endParaRPr>
            </a:p>
          </p:txBody>
        </p:sp>
      </p:grpSp>
      <p:grpSp>
        <p:nvGrpSpPr>
          <p:cNvPr id="416" name="Google Shape;416;p5"/>
          <p:cNvGrpSpPr/>
          <p:nvPr/>
        </p:nvGrpSpPr>
        <p:grpSpPr>
          <a:xfrm>
            <a:off x="1935000" y="1174320"/>
            <a:ext cx="1491480" cy="1684080"/>
            <a:chOff x="1935000" y="1174320"/>
            <a:chExt cx="1491480" cy="1684080"/>
          </a:xfrm>
        </p:grpSpPr>
        <p:grpSp>
          <p:nvGrpSpPr>
            <p:cNvPr id="417" name="Google Shape;417;p5"/>
            <p:cNvGrpSpPr/>
            <p:nvPr/>
          </p:nvGrpSpPr>
          <p:grpSpPr>
            <a:xfrm>
              <a:off x="1935000" y="1174320"/>
              <a:ext cx="1491480" cy="1684080"/>
              <a:chOff x="1935000" y="1174320"/>
              <a:chExt cx="1491480" cy="1684080"/>
            </a:xfrm>
          </p:grpSpPr>
          <p:sp>
            <p:nvSpPr>
              <p:cNvPr id="418" name="Google Shape;418;p5"/>
              <p:cNvSpPr/>
              <p:nvPr/>
            </p:nvSpPr>
            <p:spPr>
              <a:xfrm>
                <a:off x="1935000" y="117432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1935000" y="224532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5"/>
            <p:cNvSpPr/>
            <p:nvPr/>
          </p:nvSpPr>
          <p:spPr>
            <a:xfrm>
              <a:off x="1935000" y="1333440"/>
              <a:ext cx="1491480" cy="774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Blueprint environment properties or application properties file.</a:t>
              </a:r>
              <a:endParaRPr b="0" i="0" sz="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Formats: .json</a:t>
              </a:r>
              <a:endParaRPr b="0" i="0" sz="900" u="none" cap="none" strike="noStrike">
                <a:latin typeface="Arial"/>
                <a:ea typeface="Arial"/>
                <a:cs typeface="Arial"/>
                <a:sym typeface="Arial"/>
              </a:endParaRPr>
            </a:p>
          </p:txBody>
        </p:sp>
        <p:sp>
          <p:nvSpPr>
            <p:cNvPr id="421" name="Google Shape;421;p5"/>
            <p:cNvSpPr/>
            <p:nvPr/>
          </p:nvSpPr>
          <p:spPr>
            <a:xfrm>
              <a:off x="1935000" y="2425320"/>
              <a:ext cx="1491480" cy="288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300" u="none" cap="none" strike="noStrike">
                  <a:solidFill>
                    <a:srgbClr val="FFFFFF"/>
                  </a:solidFill>
                  <a:latin typeface="Calibri"/>
                  <a:ea typeface="Calibri"/>
                  <a:cs typeface="Calibri"/>
                  <a:sym typeface="Calibri"/>
                </a:rPr>
                <a:t>Environments</a:t>
              </a:r>
              <a:endParaRPr b="0" i="0" sz="1300" u="none" cap="none" strike="noStrike">
                <a:latin typeface="Arial"/>
                <a:ea typeface="Arial"/>
                <a:cs typeface="Arial"/>
                <a:sym typeface="Arial"/>
              </a:endParaRPr>
            </a:p>
          </p:txBody>
        </p:sp>
      </p:grpSp>
      <p:sp>
        <p:nvSpPr>
          <p:cNvPr id="422" name="Google Shape;422;p5"/>
          <p:cNvSpPr/>
          <p:nvPr/>
        </p:nvSpPr>
        <p:spPr>
          <a:xfrm>
            <a:off x="2952000" y="3096000"/>
            <a:ext cx="578520" cy="946440"/>
          </a:xfrm>
          <a:prstGeom prst="down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5"/>
          <p:cNvGrpSpPr/>
          <p:nvPr/>
        </p:nvGrpSpPr>
        <p:grpSpPr>
          <a:xfrm>
            <a:off x="2448000" y="4113360"/>
            <a:ext cx="1515600" cy="1142640"/>
            <a:chOff x="2448000" y="4113360"/>
            <a:chExt cx="1515600" cy="1142640"/>
          </a:xfrm>
        </p:grpSpPr>
        <p:sp>
          <p:nvSpPr>
            <p:cNvPr id="424" name="Google Shape;424;p5"/>
            <p:cNvSpPr/>
            <p:nvPr/>
          </p:nvSpPr>
          <p:spPr>
            <a:xfrm>
              <a:off x="2448000" y="4113360"/>
              <a:ext cx="1515600" cy="1142640"/>
            </a:xfrm>
            <a:prstGeom prst="cube">
              <a:avLst>
                <a:gd fmla="val 25000" name="adj"/>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2683440" y="4545360"/>
              <a:ext cx="900360" cy="456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400" u="none" cap="none" strike="noStrike">
                  <a:solidFill>
                    <a:srgbClr val="FFFFFF"/>
                  </a:solidFill>
                  <a:latin typeface="Calibri"/>
                  <a:ea typeface="Calibri"/>
                  <a:cs typeface="Calibri"/>
                  <a:sym typeface="Calibri"/>
                </a:rPr>
                <a:t>.cba</a:t>
              </a:r>
              <a:endParaRPr b="0" i="0" sz="2400" u="none" cap="none" strike="noStrike">
                <a:latin typeface="Arial"/>
                <a:ea typeface="Arial"/>
                <a:cs typeface="Arial"/>
                <a:sym typeface="Arial"/>
              </a:endParaRPr>
            </a:p>
          </p:txBody>
        </p:sp>
      </p:grpSp>
      <p:grpSp>
        <p:nvGrpSpPr>
          <p:cNvPr id="426" name="Google Shape;426;p5"/>
          <p:cNvGrpSpPr/>
          <p:nvPr/>
        </p:nvGrpSpPr>
        <p:grpSpPr>
          <a:xfrm>
            <a:off x="8554680" y="1190880"/>
            <a:ext cx="1491480" cy="1706040"/>
            <a:chOff x="8554680" y="1190880"/>
            <a:chExt cx="1491480" cy="1706040"/>
          </a:xfrm>
        </p:grpSpPr>
        <p:grpSp>
          <p:nvGrpSpPr>
            <p:cNvPr id="427" name="Google Shape;427;p5"/>
            <p:cNvGrpSpPr/>
            <p:nvPr/>
          </p:nvGrpSpPr>
          <p:grpSpPr>
            <a:xfrm>
              <a:off x="8554680" y="1190880"/>
              <a:ext cx="1491480" cy="1684080"/>
              <a:chOff x="8554680" y="1190880"/>
              <a:chExt cx="1491480" cy="1684080"/>
            </a:xfrm>
          </p:grpSpPr>
          <p:sp>
            <p:nvSpPr>
              <p:cNvPr id="428" name="Google Shape;428;p5"/>
              <p:cNvSpPr/>
              <p:nvPr/>
            </p:nvSpPr>
            <p:spPr>
              <a:xfrm>
                <a:off x="8554680" y="1190880"/>
                <a:ext cx="1491480" cy="1684080"/>
              </a:xfrm>
              <a:prstGeom prst="rect">
                <a:avLst/>
              </a:prstGeom>
              <a:solidFill>
                <a:srgbClr val="B3C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8554680" y="2261880"/>
                <a:ext cx="1491480" cy="613080"/>
              </a:xfrm>
              <a:prstGeom prst="rect">
                <a:avLst/>
              </a:prstGeom>
              <a:solidFill>
                <a:srgbClr val="002060"/>
              </a:solidFill>
              <a:ln cap="flat" cmpd="sng" w="254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5"/>
            <p:cNvSpPr/>
            <p:nvPr/>
          </p:nvSpPr>
          <p:spPr>
            <a:xfrm>
              <a:off x="8554680" y="1350000"/>
              <a:ext cx="1491480" cy="569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alibri"/>
                  <a:ea typeface="Calibri"/>
                  <a:cs typeface="Calibri"/>
                  <a:sym typeface="Calibri"/>
                </a:rPr>
                <a:t>Meta-data of overall package</a:t>
              </a:r>
              <a:endParaRPr b="0" i="0" sz="105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050" u="none" cap="none" strike="noStrike">
                  <a:solidFill>
                    <a:srgbClr val="000000"/>
                  </a:solidFill>
                  <a:latin typeface="Calibri"/>
                  <a:ea typeface="Calibri"/>
                  <a:cs typeface="Calibri"/>
                  <a:sym typeface="Calibri"/>
                </a:rPr>
                <a:t>Format: .meta</a:t>
              </a:r>
              <a:endParaRPr b="0" i="0" sz="1050" u="none" cap="none" strike="noStrike">
                <a:latin typeface="Arial"/>
                <a:ea typeface="Arial"/>
                <a:cs typeface="Arial"/>
                <a:sym typeface="Arial"/>
              </a:endParaRPr>
            </a:p>
          </p:txBody>
        </p:sp>
        <p:sp>
          <p:nvSpPr>
            <p:cNvPr id="431" name="Google Shape;431;p5"/>
            <p:cNvSpPr/>
            <p:nvPr/>
          </p:nvSpPr>
          <p:spPr>
            <a:xfrm>
              <a:off x="8554680" y="2441520"/>
              <a:ext cx="1491480" cy="455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200" u="none" cap="none" strike="noStrike">
                  <a:solidFill>
                    <a:srgbClr val="FFFFFF"/>
                  </a:solidFill>
                  <a:latin typeface="Calibri"/>
                  <a:ea typeface="Calibri"/>
                  <a:cs typeface="Calibri"/>
                  <a:sym typeface="Calibri"/>
                </a:rPr>
                <a:t>TOSCA-Metadata</a:t>
              </a:r>
              <a:endParaRPr b="0" i="0" sz="1200" u="none" cap="none" strike="noStrike">
                <a:latin typeface="Arial"/>
                <a:ea typeface="Arial"/>
                <a:cs typeface="Arial"/>
                <a:sym typeface="Arial"/>
              </a:endParaRPr>
            </a:p>
          </p:txBody>
        </p:sp>
      </p:grpSp>
      <p:pic>
        <p:nvPicPr>
          <p:cNvPr id="432" name="Google Shape;432;p5"/>
          <p:cNvPicPr preferRelativeResize="0"/>
          <p:nvPr/>
        </p:nvPicPr>
        <p:blipFill rotWithShape="1">
          <a:blip r:embed="rId3">
            <a:alphaModFix/>
          </a:blip>
          <a:srcRect b="0" l="0" r="0" t="0"/>
          <a:stretch/>
        </p:blipFill>
        <p:spPr>
          <a:xfrm>
            <a:off x="4752000" y="3024000"/>
            <a:ext cx="7416000" cy="3832200"/>
          </a:xfrm>
          <a:prstGeom prst="rect">
            <a:avLst/>
          </a:prstGeom>
          <a:noFill/>
          <a:ln>
            <a:noFill/>
          </a:ln>
        </p:spPr>
      </p:pic>
      <p:sp>
        <p:nvSpPr>
          <p:cNvPr id="433" name="Google Shape;433;p5"/>
          <p:cNvSpPr txBox="1"/>
          <p:nvPr/>
        </p:nvSpPr>
        <p:spPr>
          <a:xfrm>
            <a:off x="0" y="5895650"/>
            <a:ext cx="4690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solidFill>
                  <a:schemeClr val="dk1"/>
                </a:solidFill>
              </a:rPr>
              <a:t>Note: </a:t>
            </a:r>
            <a:r>
              <a:rPr b="1" lang="en-US" sz="1100">
                <a:solidFill>
                  <a:schemeClr val="dk1"/>
                </a:solidFill>
              </a:rPr>
              <a:t>CDS BP modelling is mainly based on</a:t>
            </a:r>
            <a:r>
              <a:rPr b="1" lang="en-US" sz="1100">
                <a:solidFill>
                  <a:schemeClr val="dk1"/>
                </a:solidFill>
                <a:uFill>
                  <a:noFill/>
                </a:uFill>
                <a:hlinkClick r:id="rId4">
                  <a:extLst>
                    <a:ext uri="{A12FA001-AC4F-418D-AE19-62706E023703}">
                      <ahyp:hlinkClr val="tx"/>
                    </a:ext>
                  </a:extLst>
                </a:hlinkClick>
              </a:rPr>
              <a:t> </a:t>
            </a:r>
            <a:r>
              <a:rPr b="1" lang="en-US" sz="1100" u="sng">
                <a:solidFill>
                  <a:schemeClr val="hlink"/>
                </a:solidFill>
                <a:hlinkClick r:id="rId5"/>
              </a:rPr>
              <a:t>TOSCA standard,</a:t>
            </a:r>
            <a:r>
              <a:rPr b="1" lang="en-US" sz="1100">
                <a:solidFill>
                  <a:schemeClr val="dk1"/>
                </a:solidFill>
              </a:rPr>
              <a:t> using JSON as reprensentation format.</a:t>
            </a:r>
            <a:endParaRPr>
              <a:solidFill>
                <a:schemeClr val="dk1"/>
              </a:solidFill>
            </a:endParaRP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9"/>
          <p:cNvPicPr preferRelativeResize="0"/>
          <p:nvPr/>
        </p:nvPicPr>
        <p:blipFill rotWithShape="1">
          <a:blip r:embed="rId3">
            <a:alphaModFix/>
          </a:blip>
          <a:srcRect b="0" l="0" r="0" t="0"/>
          <a:stretch/>
        </p:blipFill>
        <p:spPr>
          <a:xfrm>
            <a:off x="4824000" y="1305930"/>
            <a:ext cx="7272001" cy="1485720"/>
          </a:xfrm>
          <a:prstGeom prst="rect">
            <a:avLst/>
          </a:prstGeom>
          <a:noFill/>
          <a:ln>
            <a:noFill/>
          </a:ln>
        </p:spPr>
      </p:pic>
      <p:sp>
        <p:nvSpPr>
          <p:cNvPr id="439" name="Google Shape;439;p9"/>
          <p:cNvSpPr txBox="1"/>
          <p:nvPr/>
        </p:nvSpPr>
        <p:spPr>
          <a:xfrm>
            <a:off x="315720" y="198000"/>
            <a:ext cx="11505960" cy="538560"/>
          </a:xfrm>
          <a:prstGeom prst="rect">
            <a:avLst/>
          </a:prstGeom>
          <a:noFill/>
          <a:ln>
            <a:noFill/>
          </a:ln>
        </p:spPr>
        <p:txBody>
          <a:bodyPr anchorCtr="0" anchor="ctr" bIns="45700" lIns="91425" spcFirstLastPara="1" rIns="91425" wrap="square" tIns="45700">
            <a:normAutofit fontScale="94000"/>
          </a:bodyPr>
          <a:lstStyle/>
          <a:p>
            <a:pPr indent="0" lvl="0" marL="0" marR="0" rtl="0" algn="l">
              <a:lnSpc>
                <a:spcPct val="90000"/>
              </a:lnSpc>
              <a:spcBef>
                <a:spcPts val="0"/>
              </a:spcBef>
              <a:spcAft>
                <a:spcPts val="0"/>
              </a:spcAft>
              <a:buNone/>
            </a:pPr>
            <a:r>
              <a:rPr b="0" lang="en-US" sz="3600" strike="noStrike">
                <a:solidFill>
                  <a:srgbClr val="FFFFFF"/>
                </a:solidFill>
                <a:latin typeface="Arial"/>
                <a:ea typeface="Arial"/>
                <a:cs typeface="Arial"/>
                <a:sym typeface="Arial"/>
              </a:rPr>
              <a:t>Enrichment of CBA</a:t>
            </a:r>
            <a:endParaRPr b="0" sz="3600" strike="noStrike">
              <a:solidFill>
                <a:srgbClr val="000000"/>
              </a:solidFill>
              <a:latin typeface="Calibri"/>
              <a:ea typeface="Calibri"/>
              <a:cs typeface="Calibri"/>
              <a:sym typeface="Calibri"/>
            </a:endParaRPr>
          </a:p>
        </p:txBody>
      </p:sp>
      <p:sp>
        <p:nvSpPr>
          <p:cNvPr id="440" name="Google Shape;440;p9"/>
          <p:cNvSpPr txBox="1"/>
          <p:nvPr/>
        </p:nvSpPr>
        <p:spPr>
          <a:xfrm>
            <a:off x="65400" y="4101300"/>
            <a:ext cx="8109900" cy="2308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300"/>
              <a:t>API</a:t>
            </a:r>
            <a:endParaRPr b="1" sz="1300"/>
          </a:p>
          <a:p>
            <a:pPr indent="0" lvl="0" marL="0" marR="0" rtl="0" algn="l">
              <a:spcBef>
                <a:spcPts val="0"/>
              </a:spcBef>
              <a:spcAft>
                <a:spcPts val="0"/>
              </a:spcAft>
              <a:buNone/>
            </a:pPr>
            <a:r>
              <a:rPr lang="en-US" sz="1300">
                <a:solidFill>
                  <a:schemeClr val="dk1"/>
                </a:solidFill>
              </a:rPr>
              <a:t>The enrichment can be run using REST API, requires .zip file as input. Output will be </a:t>
            </a:r>
            <a:r>
              <a:rPr b="1" lang="en-US" sz="1300">
                <a:solidFill>
                  <a:schemeClr val="dk1"/>
                </a:solidFill>
              </a:rPr>
              <a:t>e</a:t>
            </a:r>
            <a:r>
              <a:rPr b="1" lang="en-US" sz="1300">
                <a:solidFill>
                  <a:schemeClr val="dk1"/>
                </a:solidFill>
              </a:rPr>
              <a:t>nriched</a:t>
            </a:r>
            <a:r>
              <a:rPr b="1" lang="en-US" sz="1300">
                <a:solidFill>
                  <a:schemeClr val="dk1"/>
                </a:solidFill>
              </a:rPr>
              <a:t>-cba.zip </a:t>
            </a:r>
            <a:r>
              <a:rPr lang="en-US" sz="1300">
                <a:solidFill>
                  <a:schemeClr val="dk1"/>
                </a:solidFill>
              </a:rPr>
              <a:t>file.</a:t>
            </a:r>
            <a:endParaRPr sz="1300">
              <a:solidFill>
                <a:schemeClr val="dk1"/>
              </a:solidFill>
            </a:endParaRPr>
          </a:p>
          <a:p>
            <a:pPr indent="0" lvl="0" marL="0" marR="0" rtl="0" algn="l">
              <a:spcBef>
                <a:spcPts val="0"/>
              </a:spcBef>
              <a:spcAft>
                <a:spcPts val="0"/>
              </a:spcAft>
              <a:buNone/>
            </a:pPr>
            <a:r>
              <a:rPr b="0" lang="en-US" sz="1200" strike="noStrike">
                <a:latin typeface="Courier New"/>
                <a:ea typeface="Courier New"/>
                <a:cs typeface="Courier New"/>
                <a:sym typeface="Courier New"/>
              </a:rPr>
              <a:t>curl -X POST \</a:t>
            </a:r>
            <a:endParaRPr b="0" sz="1200" strike="noStrike">
              <a:latin typeface="Courier New"/>
              <a:ea typeface="Courier New"/>
              <a:cs typeface="Courier New"/>
              <a:sym typeface="Courier New"/>
            </a:endParaRPr>
          </a:p>
          <a:p>
            <a:pPr indent="0" lvl="0" marL="0" marR="0" rtl="0" algn="l">
              <a:spcBef>
                <a:spcPts val="0"/>
              </a:spcBef>
              <a:spcAft>
                <a:spcPts val="0"/>
              </a:spcAft>
              <a:buNone/>
            </a:pPr>
            <a:r>
              <a:rPr b="0" lang="en-US" sz="1200" strike="noStrike">
                <a:latin typeface="Courier New"/>
                <a:ea typeface="Courier New"/>
                <a:cs typeface="Courier New"/>
                <a:sym typeface="Courier New"/>
              </a:rPr>
              <a:t>   '</a:t>
            </a:r>
            <a:r>
              <a:rPr b="1" lang="en-US" sz="1200" strike="noStrike">
                <a:latin typeface="Courier New"/>
                <a:ea typeface="Courier New"/>
                <a:cs typeface="Courier New"/>
                <a:sym typeface="Courier New"/>
              </a:rPr>
              <a:t>http://{{ip}}:{{cds-designtime}}/api/v1/blueprint-model/enrich</a:t>
            </a:r>
            <a:r>
              <a:rPr b="0" lang="en-US" sz="1200" strike="noStrike">
                <a:latin typeface="Courier New"/>
                <a:ea typeface="Courier New"/>
                <a:cs typeface="Courier New"/>
                <a:sym typeface="Courier New"/>
              </a:rPr>
              <a:t>' \</a:t>
            </a:r>
            <a:endParaRPr b="0" sz="1200" strike="noStrike">
              <a:latin typeface="Courier New"/>
              <a:ea typeface="Courier New"/>
              <a:cs typeface="Courier New"/>
              <a:sym typeface="Courier New"/>
            </a:endParaRPr>
          </a:p>
          <a:p>
            <a:pPr indent="0" lvl="0" marL="0" marR="0" rtl="0" algn="l">
              <a:spcBef>
                <a:spcPts val="0"/>
              </a:spcBef>
              <a:spcAft>
                <a:spcPts val="0"/>
              </a:spcAft>
              <a:buNone/>
            </a:pPr>
            <a:r>
              <a:rPr b="0" lang="en-US" sz="1200" strike="noStrike">
                <a:latin typeface="Courier New"/>
                <a:ea typeface="Courier New"/>
                <a:cs typeface="Courier New"/>
                <a:sym typeface="Courier New"/>
              </a:rPr>
              <a:t>   -H 'content-type: multipart/form-data' \</a:t>
            </a:r>
            <a:endParaRPr b="0" sz="1200" strike="noStrike">
              <a:latin typeface="Courier New"/>
              <a:ea typeface="Courier New"/>
              <a:cs typeface="Courier New"/>
              <a:sym typeface="Courier New"/>
            </a:endParaRPr>
          </a:p>
          <a:p>
            <a:pPr indent="0" lvl="0" marL="0" marR="0" rtl="0" algn="l">
              <a:spcBef>
                <a:spcPts val="0"/>
              </a:spcBef>
              <a:spcAft>
                <a:spcPts val="0"/>
              </a:spcAft>
              <a:buNone/>
            </a:pPr>
            <a:r>
              <a:rPr b="0" lang="en-US" sz="1200" strike="noStrike">
                <a:latin typeface="Courier New"/>
                <a:ea typeface="Courier New"/>
                <a:cs typeface="Courier New"/>
                <a:sym typeface="Courier New"/>
              </a:rPr>
              <a:t>   -F file=@cba.zip</a:t>
            </a:r>
            <a:endParaRPr b="0" sz="1200" strike="noStrike">
              <a:latin typeface="Courier New"/>
              <a:ea typeface="Courier New"/>
              <a:cs typeface="Courier New"/>
              <a:sym typeface="Courier New"/>
            </a:endParaRPr>
          </a:p>
          <a:p>
            <a:pPr indent="0" lvl="0" marL="0" marR="0" rtl="0" algn="l">
              <a:spcBef>
                <a:spcPts val="0"/>
              </a:spcBef>
              <a:spcAft>
                <a:spcPts val="0"/>
              </a:spcAft>
              <a:buNone/>
            </a:pPr>
            <a:r>
              <a:t/>
            </a:r>
            <a:endParaRPr sz="1200">
              <a:latin typeface="Courier New"/>
              <a:ea typeface="Courier New"/>
              <a:cs typeface="Courier New"/>
              <a:sym typeface="Courier New"/>
            </a:endParaRPr>
          </a:p>
          <a:p>
            <a:pPr indent="0" lvl="0" marL="0" marR="0" rtl="0" algn="l">
              <a:spcBef>
                <a:spcPts val="0"/>
              </a:spcBef>
              <a:spcAft>
                <a:spcPts val="0"/>
              </a:spcAft>
              <a:buNone/>
            </a:pPr>
            <a:r>
              <a:rPr b="1" lang="en-US" sz="1300">
                <a:solidFill>
                  <a:schemeClr val="dk1"/>
                </a:solidFill>
              </a:rPr>
              <a:t>Important Note: </a:t>
            </a:r>
            <a:r>
              <a:rPr lang="en-US" sz="1300">
                <a:solidFill>
                  <a:schemeClr val="dk1"/>
                </a:solidFill>
              </a:rPr>
              <a:t>The enrichment process will also, for all resources to be resolved as input and default: dynamically gather them under a data-type, named dt-${actionName}-properties will add it as a input of the workflow, as follow using this name: ${actionName}-properties</a:t>
            </a:r>
            <a:endParaRPr sz="1300">
              <a:solidFill>
                <a:schemeClr val="dk1"/>
              </a:solidFill>
            </a:endParaRPr>
          </a:p>
          <a:p>
            <a:pPr indent="0" lvl="0" marL="0" rtl="0" algn="l">
              <a:spcBef>
                <a:spcPts val="0"/>
              </a:spcBef>
              <a:spcAft>
                <a:spcPts val="0"/>
              </a:spcAft>
              <a:buClr>
                <a:schemeClr val="dk1"/>
              </a:buClr>
              <a:buFont typeface="Arial"/>
              <a:buNone/>
            </a:pPr>
            <a:r>
              <a:rPr lang="en-US" sz="1300">
                <a:solidFill>
                  <a:schemeClr val="dk1"/>
                </a:solidFill>
              </a:rPr>
              <a:t>These are </a:t>
            </a:r>
            <a:r>
              <a:rPr b="1" lang="en-US" sz="1300">
                <a:solidFill>
                  <a:schemeClr val="dk1"/>
                </a:solidFill>
              </a:rPr>
              <a:t>dynamic inputs to workflow</a:t>
            </a:r>
            <a:r>
              <a:rPr lang="en-US" sz="1300">
                <a:solidFill>
                  <a:schemeClr val="dk1"/>
                </a:solidFill>
              </a:rPr>
              <a:t> and This</a:t>
            </a:r>
            <a:r>
              <a:rPr lang="en-US" sz="1300">
                <a:solidFill>
                  <a:schemeClr val="dk1"/>
                </a:solidFill>
              </a:rPr>
              <a:t> happen only when executing node of a workflow step is ResourceResolution.</a:t>
            </a:r>
            <a:endParaRPr sz="1300">
              <a:solidFill>
                <a:schemeClr val="dk1"/>
              </a:solidFill>
            </a:endParaRPr>
          </a:p>
          <a:p>
            <a:pPr indent="0" lvl="0" marL="0" marR="0" rtl="0" algn="l">
              <a:spcBef>
                <a:spcPts val="0"/>
              </a:spcBef>
              <a:spcAft>
                <a:spcPts val="0"/>
              </a:spcAft>
              <a:buNone/>
            </a:pPr>
            <a:r>
              <a:t/>
            </a:r>
            <a:endParaRPr sz="1300">
              <a:solidFill>
                <a:schemeClr val="dk1"/>
              </a:solidFill>
            </a:endParaRPr>
          </a:p>
        </p:txBody>
      </p:sp>
      <p:sp>
        <p:nvSpPr>
          <p:cNvPr id="441" name="Google Shape;441;p9"/>
          <p:cNvSpPr txBox="1"/>
          <p:nvPr/>
        </p:nvSpPr>
        <p:spPr>
          <a:xfrm>
            <a:off x="4608000" y="198000"/>
            <a:ext cx="755064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https://docs.onap.org/projects/onap-ccsdk-cds/en/latest/modelingconcepts/enrichment.html</a:t>
            </a:r>
            <a:endParaRPr b="0" sz="1800" strike="noStrike">
              <a:solidFill>
                <a:srgbClr val="FFFFFF"/>
              </a:solidFill>
              <a:latin typeface="Arial"/>
              <a:ea typeface="Arial"/>
              <a:cs typeface="Arial"/>
              <a:sym typeface="Arial"/>
            </a:endParaRPr>
          </a:p>
        </p:txBody>
      </p:sp>
      <p:pic>
        <p:nvPicPr>
          <p:cNvPr id="442" name="Google Shape;442;p9"/>
          <p:cNvPicPr preferRelativeResize="0"/>
          <p:nvPr/>
        </p:nvPicPr>
        <p:blipFill rotWithShape="1">
          <a:blip r:embed="rId4">
            <a:alphaModFix/>
          </a:blip>
          <a:srcRect b="0" l="0" r="0" t="0"/>
          <a:stretch/>
        </p:blipFill>
        <p:spPr>
          <a:xfrm>
            <a:off x="7929720" y="4095720"/>
            <a:ext cx="4259160" cy="2384280"/>
          </a:xfrm>
          <a:prstGeom prst="rect">
            <a:avLst/>
          </a:prstGeom>
          <a:noFill/>
          <a:ln>
            <a:noFill/>
          </a:ln>
        </p:spPr>
      </p:pic>
      <p:cxnSp>
        <p:nvCxnSpPr>
          <p:cNvPr id="443" name="Google Shape;443;p9"/>
          <p:cNvCxnSpPr/>
          <p:nvPr/>
        </p:nvCxnSpPr>
        <p:spPr>
          <a:xfrm rot="10800000">
            <a:off x="9000000" y="4536000"/>
            <a:ext cx="288000" cy="1296000"/>
          </a:xfrm>
          <a:prstGeom prst="straightConnector1">
            <a:avLst/>
          </a:prstGeom>
          <a:noFill/>
          <a:ln cap="flat" cmpd="sng" w="9525">
            <a:solidFill>
              <a:srgbClr val="3465A4"/>
            </a:solidFill>
            <a:prstDash val="dashDot"/>
            <a:round/>
            <a:headEnd len="sm" w="sm" type="none"/>
            <a:tailEnd len="med" w="med" type="triangle"/>
          </a:ln>
        </p:spPr>
      </p:cxnSp>
      <p:sp>
        <p:nvSpPr>
          <p:cNvPr id="444" name="Google Shape;444;p9"/>
          <p:cNvSpPr txBox="1"/>
          <p:nvPr/>
        </p:nvSpPr>
        <p:spPr>
          <a:xfrm>
            <a:off x="10478650" y="4621175"/>
            <a:ext cx="1751700" cy="772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latin typeface="Arial"/>
                <a:ea typeface="Arial"/>
                <a:cs typeface="Arial"/>
                <a:sym typeface="Arial"/>
              </a:rPr>
              <a:t>Below </a:t>
            </a:r>
            <a:r>
              <a:rPr lang="en-US" sz="1000"/>
              <a:t>input</a:t>
            </a:r>
            <a:r>
              <a:rPr b="0" lang="en-US" sz="1000" strike="noStrike">
                <a:latin typeface="Arial"/>
                <a:ea typeface="Arial"/>
                <a:cs typeface="Arial"/>
                <a:sym typeface="Arial"/>
              </a:rPr>
              <a:t> in BP definition file is automatically added during Enrichment</a:t>
            </a:r>
            <a:endParaRPr b="0" sz="1000" strike="noStrike">
              <a:latin typeface="Arial"/>
              <a:ea typeface="Arial"/>
              <a:cs typeface="Arial"/>
              <a:sym typeface="Arial"/>
            </a:endParaRPr>
          </a:p>
        </p:txBody>
      </p:sp>
      <p:cxnSp>
        <p:nvCxnSpPr>
          <p:cNvPr id="445" name="Google Shape;445;p9"/>
          <p:cNvCxnSpPr>
            <a:stCxn id="444" idx="1"/>
          </p:cNvCxnSpPr>
          <p:nvPr/>
        </p:nvCxnSpPr>
        <p:spPr>
          <a:xfrm flipH="1">
            <a:off x="9745150" y="5007575"/>
            <a:ext cx="733500" cy="719700"/>
          </a:xfrm>
          <a:prstGeom prst="straightConnector1">
            <a:avLst/>
          </a:prstGeom>
          <a:noFill/>
          <a:ln cap="flat" cmpd="sng" w="9525">
            <a:solidFill>
              <a:srgbClr val="3465A4"/>
            </a:solidFill>
            <a:prstDash val="dashDot"/>
            <a:round/>
            <a:headEnd len="sm" w="sm" type="none"/>
            <a:tailEnd len="med" w="med" type="triangle"/>
          </a:ln>
        </p:spPr>
      </p:cxnSp>
      <p:sp>
        <p:nvSpPr>
          <p:cNvPr id="446" name="Google Shape;446;p9"/>
          <p:cNvSpPr txBox="1"/>
          <p:nvPr/>
        </p:nvSpPr>
        <p:spPr>
          <a:xfrm>
            <a:off x="5123995" y="6479988"/>
            <a:ext cx="1944000" cy="534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050" strike="noStrike">
              <a:latin typeface="Arial"/>
              <a:ea typeface="Arial"/>
              <a:cs typeface="Arial"/>
              <a:sym typeface="Arial"/>
            </a:endParaRPr>
          </a:p>
        </p:txBody>
      </p:sp>
      <p:sp>
        <p:nvSpPr>
          <p:cNvPr id="447" name="Google Shape;447;p9"/>
          <p:cNvSpPr txBox="1"/>
          <p:nvPr/>
        </p:nvSpPr>
        <p:spPr>
          <a:xfrm>
            <a:off x="65400" y="1025638"/>
            <a:ext cx="4721100" cy="1585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1300">
                <a:solidFill>
                  <a:schemeClr val="dk1"/>
                </a:solidFill>
              </a:rPr>
              <a:t>Why</a:t>
            </a:r>
            <a:r>
              <a:rPr lang="en-US" sz="1300">
                <a:solidFill>
                  <a:schemeClr val="dk1"/>
                </a:solidFill>
              </a:rPr>
              <a:t>: The idea is that to have CBA as a self-sufficient package, hence requires all the various types definition its using.</a:t>
            </a:r>
            <a:endParaRPr sz="1300">
              <a:solidFill>
                <a:schemeClr val="dk1"/>
              </a:solidFill>
            </a:endParaRPr>
          </a:p>
          <a:p>
            <a:pPr indent="0" lvl="0" marL="0" rtl="0" algn="l">
              <a:spcBef>
                <a:spcPts val="0"/>
              </a:spcBef>
              <a:spcAft>
                <a:spcPts val="0"/>
              </a:spcAft>
              <a:buNone/>
            </a:pPr>
            <a:r>
              <a:rPr lang="en-US" sz="1300">
                <a:solidFill>
                  <a:schemeClr val="dk1"/>
                </a:solidFill>
              </a:rPr>
              <a:t>Reason for this is the types its using might evolve/change. In order for the CBA to be bounded to the version it has been using when it has been designed, these types are embedded in the CBA, so if they change, the CBA is not affected.</a:t>
            </a:r>
            <a:endParaRPr/>
          </a:p>
        </p:txBody>
      </p:sp>
      <p:sp>
        <p:nvSpPr>
          <p:cNvPr id="448" name="Google Shape;448;p9"/>
          <p:cNvSpPr txBox="1"/>
          <p:nvPr/>
        </p:nvSpPr>
        <p:spPr>
          <a:xfrm>
            <a:off x="35925" y="2515800"/>
            <a:ext cx="77517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1300">
                <a:solidFill>
                  <a:schemeClr val="dk1"/>
                </a:solidFill>
              </a:rPr>
              <a:t>What all is Enriched</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Gather all the node-type used and put them into a </a:t>
            </a:r>
            <a:r>
              <a:rPr b="1" lang="en-US" sz="1300">
                <a:solidFill>
                  <a:schemeClr val="dk1"/>
                </a:solidFill>
              </a:rPr>
              <a:t>node_types.json</a:t>
            </a:r>
            <a:r>
              <a:rPr lang="en-US" sz="1300">
                <a:solidFill>
                  <a:schemeClr val="dk1"/>
                </a:solidFill>
              </a:rPr>
              <a:t> file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Gather all the data-type used and put them into a </a:t>
            </a:r>
            <a:r>
              <a:rPr b="1" lang="en-US" sz="1300">
                <a:solidFill>
                  <a:schemeClr val="dk1"/>
                </a:solidFill>
              </a:rPr>
              <a:t>data_types.json</a:t>
            </a:r>
            <a:r>
              <a:rPr lang="en-US" sz="1300">
                <a:solidFill>
                  <a:schemeClr val="dk1"/>
                </a:solidFill>
              </a:rPr>
              <a:t> file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Gather all the artifact-type used and put them into a </a:t>
            </a:r>
            <a:r>
              <a:rPr b="1" lang="en-US" sz="1300">
                <a:solidFill>
                  <a:schemeClr val="dk1"/>
                </a:solidFill>
              </a:rPr>
              <a:t>artifact_types.json</a:t>
            </a:r>
            <a:r>
              <a:rPr lang="en-US" sz="1300">
                <a:solidFill>
                  <a:schemeClr val="dk1"/>
                </a:solidFill>
              </a:rPr>
              <a:t> file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Gather all the data dictionary definitions used from within the mapping files and put them into a </a:t>
            </a:r>
            <a:r>
              <a:rPr b="1" lang="en-US" sz="1300">
                <a:solidFill>
                  <a:schemeClr val="dk1"/>
                </a:solidFill>
              </a:rPr>
              <a:t>resources_definition_types.json</a:t>
            </a:r>
            <a:r>
              <a:rPr lang="en-US" sz="1300">
                <a:solidFill>
                  <a:schemeClr val="dk1"/>
                </a:solidFill>
              </a:rPr>
              <a:t> file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Relationship_type &amp; policy_types ??</a:t>
            </a:r>
            <a:endParaRPr/>
          </a:p>
        </p:txBody>
      </p:sp>
      <p:sp>
        <p:nvSpPr>
          <p:cNvPr id="449" name="Google Shape;449;p9"/>
          <p:cNvSpPr txBox="1"/>
          <p:nvPr/>
        </p:nvSpPr>
        <p:spPr>
          <a:xfrm>
            <a:off x="6724200" y="970250"/>
            <a:ext cx="3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Enriched Files and there location in CBA</a:t>
            </a:r>
            <a:endParaRPr u="sng"/>
          </a:p>
        </p:txBody>
      </p:sp>
      <p:cxnSp>
        <p:nvCxnSpPr>
          <p:cNvPr id="450" name="Google Shape;450;p9"/>
          <p:cNvCxnSpPr/>
          <p:nvPr/>
        </p:nvCxnSpPr>
        <p:spPr>
          <a:xfrm flipH="1">
            <a:off x="4727800" y="5839575"/>
            <a:ext cx="3896100" cy="102900"/>
          </a:xfrm>
          <a:prstGeom prst="straightConnector1">
            <a:avLst/>
          </a:prstGeom>
          <a:noFill/>
          <a:ln cap="flat" cmpd="sng" w="9525">
            <a:solidFill>
              <a:schemeClr val="dk2"/>
            </a:solidFill>
            <a:prstDash val="solid"/>
            <a:round/>
            <a:headEnd len="med" w="med" type="triangle"/>
            <a:tailEnd len="med" w="med" type="none"/>
          </a:ln>
        </p:spPr>
      </p:cxnSp>
      <p:sp>
        <p:nvSpPr>
          <p:cNvPr id="451" name="Google Shape;451;p9"/>
          <p:cNvSpPr/>
          <p:nvPr/>
        </p:nvSpPr>
        <p:spPr>
          <a:xfrm>
            <a:off x="8614550" y="5718125"/>
            <a:ext cx="1569600" cy="20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txBox="1"/>
          <p:nvPr/>
        </p:nvSpPr>
        <p:spPr>
          <a:xfrm>
            <a:off x="8175300" y="3737325"/>
            <a:ext cx="38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Example: Dynamic Input after enrichment</a:t>
            </a:r>
            <a:endParaRPr/>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g1191e7f58f4_0_11"/>
          <p:cNvPicPr preferRelativeResize="0"/>
          <p:nvPr/>
        </p:nvPicPr>
        <p:blipFill rotWithShape="1">
          <a:blip r:embed="rId3">
            <a:alphaModFix/>
          </a:blip>
          <a:srcRect b="0" l="0" r="0" t="0"/>
          <a:stretch/>
        </p:blipFill>
        <p:spPr>
          <a:xfrm>
            <a:off x="6264000" y="2391840"/>
            <a:ext cx="5302081" cy="3728160"/>
          </a:xfrm>
          <a:prstGeom prst="rect">
            <a:avLst/>
          </a:prstGeom>
          <a:noFill/>
          <a:ln>
            <a:noFill/>
          </a:ln>
        </p:spPr>
      </p:pic>
      <p:sp>
        <p:nvSpPr>
          <p:cNvPr id="458" name="Google Shape;458;g1191e7f58f4_0_11"/>
          <p:cNvSpPr txBox="1"/>
          <p:nvPr/>
        </p:nvSpPr>
        <p:spPr>
          <a:xfrm>
            <a:off x="6222600" y="1629350"/>
            <a:ext cx="55407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https://github.com/onap/ccsdk-cds/blob/master/components/model-catalog/blueprint-model/test-blueprint/golden/Definitions/data_types.json</a:t>
            </a:r>
            <a:endParaRPr b="0" sz="1050" strike="noStrike">
              <a:latin typeface="Arial"/>
              <a:ea typeface="Arial"/>
              <a:cs typeface="Arial"/>
              <a:sym typeface="Arial"/>
            </a:endParaRPr>
          </a:p>
        </p:txBody>
      </p:sp>
      <p:pic>
        <p:nvPicPr>
          <p:cNvPr id="459" name="Google Shape;459;g1191e7f58f4_0_11"/>
          <p:cNvPicPr preferRelativeResize="0"/>
          <p:nvPr/>
        </p:nvPicPr>
        <p:blipFill rotWithShape="1">
          <a:blip r:embed="rId4">
            <a:alphaModFix/>
          </a:blip>
          <a:srcRect b="0" l="0" r="0" t="0"/>
          <a:stretch/>
        </p:blipFill>
        <p:spPr>
          <a:xfrm>
            <a:off x="192240" y="1540080"/>
            <a:ext cx="2183760" cy="2095200"/>
          </a:xfrm>
          <a:prstGeom prst="rect">
            <a:avLst/>
          </a:prstGeom>
          <a:noFill/>
          <a:ln>
            <a:noFill/>
          </a:ln>
        </p:spPr>
      </p:pic>
      <p:pic>
        <p:nvPicPr>
          <p:cNvPr id="460" name="Google Shape;460;g1191e7f58f4_0_11"/>
          <p:cNvPicPr preferRelativeResize="0"/>
          <p:nvPr/>
        </p:nvPicPr>
        <p:blipFill rotWithShape="1">
          <a:blip r:embed="rId5">
            <a:alphaModFix/>
          </a:blip>
          <a:srcRect b="0" l="0" r="0" t="0"/>
          <a:stretch/>
        </p:blipFill>
        <p:spPr>
          <a:xfrm>
            <a:off x="72000" y="3985200"/>
            <a:ext cx="2643120" cy="2422800"/>
          </a:xfrm>
          <a:prstGeom prst="rect">
            <a:avLst/>
          </a:prstGeom>
          <a:noFill/>
          <a:ln>
            <a:noFill/>
          </a:ln>
        </p:spPr>
      </p:pic>
      <p:sp>
        <p:nvSpPr>
          <p:cNvPr id="461" name="Google Shape;461;g1191e7f58f4_0_11"/>
          <p:cNvSpPr txBox="1"/>
          <p:nvPr/>
        </p:nvSpPr>
        <p:spPr>
          <a:xfrm>
            <a:off x="31608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lang="en-US" sz="3600" strike="noStrike">
                <a:solidFill>
                  <a:srgbClr val="FFFFFF"/>
                </a:solidFill>
                <a:latin typeface="Arial"/>
                <a:ea typeface="Arial"/>
                <a:cs typeface="Arial"/>
                <a:sym typeface="Arial"/>
              </a:rPr>
              <a:t>Enrichment of CBA </a:t>
            </a:r>
            <a:r>
              <a:rPr lang="en-US" sz="3600">
                <a:solidFill>
                  <a:srgbClr val="FFFFFF"/>
                </a:solidFill>
              </a:rPr>
              <a:t>- Dynamic property addition cont..</a:t>
            </a:r>
            <a:endParaRPr b="0" sz="3600" strike="noStrike">
              <a:solidFill>
                <a:srgbClr val="000000"/>
              </a:solidFill>
              <a:latin typeface="Calibri"/>
              <a:ea typeface="Calibri"/>
              <a:cs typeface="Calibri"/>
              <a:sym typeface="Calibri"/>
            </a:endParaRPr>
          </a:p>
        </p:txBody>
      </p:sp>
      <p:sp>
        <p:nvSpPr>
          <p:cNvPr id="462" name="Google Shape;462;g1191e7f58f4_0_11"/>
          <p:cNvSpPr txBox="1"/>
          <p:nvPr/>
        </p:nvSpPr>
        <p:spPr>
          <a:xfrm>
            <a:off x="3456000" y="1656000"/>
            <a:ext cx="2551800" cy="725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Not able to find other properties like “interface-description”??</a:t>
            </a:r>
            <a:endParaRPr b="0" sz="1500" strike="noStrike">
              <a:latin typeface="Arial"/>
              <a:ea typeface="Arial"/>
              <a:cs typeface="Arial"/>
              <a:sym typeface="Arial"/>
            </a:endParaRPr>
          </a:p>
        </p:txBody>
      </p:sp>
      <p:sp>
        <p:nvSpPr>
          <p:cNvPr id="463" name="Google Shape;463;g1191e7f58f4_0_11"/>
          <p:cNvSpPr txBox="1"/>
          <p:nvPr/>
        </p:nvSpPr>
        <p:spPr>
          <a:xfrm>
            <a:off x="432000" y="1152000"/>
            <a:ext cx="2088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Mapping file</a:t>
            </a:r>
            <a:endParaRPr b="0" sz="1800" strike="noStrike">
              <a:latin typeface="Arial"/>
              <a:ea typeface="Arial"/>
              <a:cs typeface="Arial"/>
              <a:sym typeface="Arial"/>
            </a:endParaRPr>
          </a:p>
        </p:txBody>
      </p:sp>
      <p:sp>
        <p:nvSpPr>
          <p:cNvPr id="464" name="Google Shape;464;g1191e7f58f4_0_11"/>
          <p:cNvSpPr/>
          <p:nvPr/>
        </p:nvSpPr>
        <p:spPr>
          <a:xfrm>
            <a:off x="6876675" y="2354525"/>
            <a:ext cx="2232000" cy="27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g1191e7f58f4_0_11"/>
          <p:cNvCxnSpPr/>
          <p:nvPr/>
        </p:nvCxnSpPr>
        <p:spPr>
          <a:xfrm rot="10800000">
            <a:off x="2307750" y="2233025"/>
            <a:ext cx="4839900" cy="297120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g1191e7f58f4_0_11"/>
          <p:cNvCxnSpPr/>
          <p:nvPr/>
        </p:nvCxnSpPr>
        <p:spPr>
          <a:xfrm flipH="1">
            <a:off x="2877825" y="4606250"/>
            <a:ext cx="4223100" cy="53250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g1191e7f58f4_0_11"/>
          <p:cNvSpPr/>
          <p:nvPr/>
        </p:nvSpPr>
        <p:spPr>
          <a:xfrm>
            <a:off x="803525" y="2933800"/>
            <a:ext cx="13548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191e7f58f4_0_11"/>
          <p:cNvSpPr/>
          <p:nvPr/>
        </p:nvSpPr>
        <p:spPr>
          <a:xfrm>
            <a:off x="840900" y="5409775"/>
            <a:ext cx="1354800" cy="214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2"/>
          <p:cNvSpPr txBox="1"/>
          <p:nvPr/>
        </p:nvSpPr>
        <p:spPr>
          <a:xfrm>
            <a:off x="238325" y="189355"/>
            <a:ext cx="6817800" cy="755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Common Function - Expression</a:t>
            </a:r>
            <a:endParaRPr b="0" sz="3600" strike="noStrike">
              <a:latin typeface="Arial"/>
              <a:ea typeface="Arial"/>
              <a:cs typeface="Arial"/>
              <a:sym typeface="Arial"/>
            </a:endParaRPr>
          </a:p>
        </p:txBody>
      </p:sp>
      <p:sp>
        <p:nvSpPr>
          <p:cNvPr id="474" name="Google Shape;474;p12"/>
          <p:cNvSpPr txBox="1"/>
          <p:nvPr/>
        </p:nvSpPr>
        <p:spPr>
          <a:xfrm>
            <a:off x="6984000" y="0"/>
            <a:ext cx="4960440" cy="944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strike="noStrike">
                <a:solidFill>
                  <a:srgbClr val="FFFFFF"/>
                </a:solidFill>
                <a:latin typeface="Arial"/>
                <a:ea typeface="Arial"/>
                <a:cs typeface="Arial"/>
                <a:sym typeface="Arial"/>
              </a:rPr>
              <a:t>https://docs.onap.org/projects/onap-ccsdk-cds/en/latest/modelingconcepts/expression.html</a:t>
            </a:r>
            <a:endParaRPr b="1" sz="1600" strike="noStrike">
              <a:latin typeface="Arial"/>
              <a:ea typeface="Arial"/>
              <a:cs typeface="Arial"/>
              <a:sym typeface="Arial"/>
            </a:endParaRPr>
          </a:p>
        </p:txBody>
      </p:sp>
      <p:sp>
        <p:nvSpPr>
          <p:cNvPr id="475" name="Google Shape;475;p12"/>
          <p:cNvSpPr txBox="1"/>
          <p:nvPr/>
        </p:nvSpPr>
        <p:spPr>
          <a:xfrm>
            <a:off x="144000" y="944640"/>
            <a:ext cx="1152000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TOSCA provides for a set of functions to reference elements within the template or to retrieve runtime values.</a:t>
            </a:r>
            <a:endParaRPr b="0" sz="1600" strike="noStrike">
              <a:latin typeface="Arial"/>
              <a:ea typeface="Arial"/>
              <a:cs typeface="Arial"/>
              <a:sym typeface="Arial"/>
            </a:endParaRPr>
          </a:p>
        </p:txBody>
      </p:sp>
      <p:pic>
        <p:nvPicPr>
          <p:cNvPr id="476" name="Google Shape;476;p12"/>
          <p:cNvPicPr preferRelativeResize="0"/>
          <p:nvPr/>
        </p:nvPicPr>
        <p:blipFill rotWithShape="1">
          <a:blip r:embed="rId3">
            <a:alphaModFix/>
          </a:blip>
          <a:srcRect b="0" l="0" r="0" t="0"/>
          <a:stretch/>
        </p:blipFill>
        <p:spPr>
          <a:xfrm>
            <a:off x="8065440" y="1795680"/>
            <a:ext cx="3886560" cy="5044320"/>
          </a:xfrm>
          <a:prstGeom prst="rect">
            <a:avLst/>
          </a:prstGeom>
          <a:noFill/>
          <a:ln>
            <a:noFill/>
          </a:ln>
        </p:spPr>
      </p:pic>
      <p:cxnSp>
        <p:nvCxnSpPr>
          <p:cNvPr id="477" name="Google Shape;477;p12"/>
          <p:cNvCxnSpPr/>
          <p:nvPr/>
        </p:nvCxnSpPr>
        <p:spPr>
          <a:xfrm>
            <a:off x="9504000" y="2736000"/>
            <a:ext cx="936000" cy="2952000"/>
          </a:xfrm>
          <a:prstGeom prst="straightConnector1">
            <a:avLst/>
          </a:prstGeom>
          <a:noFill/>
          <a:ln cap="flat" cmpd="sng" w="9525">
            <a:solidFill>
              <a:srgbClr val="3465A4"/>
            </a:solidFill>
            <a:prstDash val="solid"/>
            <a:round/>
            <a:headEnd len="med" w="med" type="triangle"/>
            <a:tailEnd len="med" w="med" type="triangle"/>
          </a:ln>
        </p:spPr>
      </p:cxnSp>
      <p:sp>
        <p:nvSpPr>
          <p:cNvPr id="478" name="Google Shape;478;p12"/>
          <p:cNvSpPr txBox="1"/>
          <p:nvPr/>
        </p:nvSpPr>
        <p:spPr>
          <a:xfrm>
            <a:off x="11525" y="1262275"/>
            <a:ext cx="3587700" cy="1358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500" u="sng" strike="noStrike">
                <a:latin typeface="Arial"/>
                <a:ea typeface="Arial"/>
                <a:cs typeface="Arial"/>
                <a:sym typeface="Arial"/>
              </a:rPr>
              <a:t>get_input</a:t>
            </a:r>
            <a:endParaRPr b="0" sz="1500" u="sng" strike="noStrike">
              <a:latin typeface="Arial"/>
              <a:ea typeface="Arial"/>
              <a:cs typeface="Arial"/>
              <a:sym typeface="Arial"/>
            </a:endParaRPr>
          </a:p>
          <a:p>
            <a:pPr indent="0" lvl="0" marL="0" marR="0" rtl="0" algn="l">
              <a:spcBef>
                <a:spcPts val="0"/>
              </a:spcBef>
              <a:spcAft>
                <a:spcPts val="0"/>
              </a:spcAft>
              <a:buNone/>
            </a:pPr>
            <a:r>
              <a:rPr b="0" lang="en-US" sz="1100" strike="noStrike">
                <a:latin typeface="Arial"/>
                <a:ea typeface="Arial"/>
                <a:cs typeface="Arial"/>
                <a:sym typeface="Arial"/>
              </a:rPr>
              <a:t>The get_input function is used to retrieve the values of properties declared within the inputs section of a TOSCA Service Template. </a:t>
            </a:r>
            <a:endParaRPr b="0" sz="1100" strike="noStrike">
              <a:latin typeface="Arial"/>
              <a:ea typeface="Arial"/>
              <a:cs typeface="Arial"/>
              <a:sym typeface="Arial"/>
            </a:endParaRPr>
          </a:p>
          <a:p>
            <a:pPr indent="0" lvl="0" marL="0" marR="0" rtl="0" algn="l">
              <a:spcBef>
                <a:spcPts val="0"/>
              </a:spcBef>
              <a:spcAft>
                <a:spcPts val="0"/>
              </a:spcAft>
              <a:buNone/>
            </a:pPr>
            <a:r>
              <a:rPr b="1" lang="en-US" sz="1100"/>
              <a:t>Where: </a:t>
            </a:r>
            <a:r>
              <a:rPr b="0" lang="en-US" sz="1100" strike="noStrike">
                <a:latin typeface="Arial"/>
                <a:ea typeface="Arial"/>
                <a:cs typeface="Arial"/>
                <a:sym typeface="Arial"/>
              </a:rPr>
              <a:t>Within CDS, u</a:t>
            </a:r>
            <a:r>
              <a:rPr lang="en-US" sz="1100"/>
              <a:t>sing get_input workflow inputs are passed to node-template input.</a:t>
            </a:r>
            <a:endParaRPr b="0" sz="1100" strike="noStrike">
              <a:latin typeface="Arial"/>
              <a:ea typeface="Arial"/>
              <a:cs typeface="Arial"/>
              <a:sym typeface="Arial"/>
            </a:endParaRPr>
          </a:p>
        </p:txBody>
      </p:sp>
      <p:pic>
        <p:nvPicPr>
          <p:cNvPr id="479" name="Google Shape;479;p12"/>
          <p:cNvPicPr preferRelativeResize="0"/>
          <p:nvPr/>
        </p:nvPicPr>
        <p:blipFill rotWithShape="1">
          <a:blip r:embed="rId4">
            <a:alphaModFix/>
          </a:blip>
          <a:srcRect b="0" l="0" r="0" t="0"/>
          <a:stretch/>
        </p:blipFill>
        <p:spPr>
          <a:xfrm>
            <a:off x="3528005" y="1873003"/>
            <a:ext cx="4667040" cy="2057987"/>
          </a:xfrm>
          <a:prstGeom prst="rect">
            <a:avLst/>
          </a:prstGeom>
          <a:noFill/>
          <a:ln>
            <a:noFill/>
          </a:ln>
        </p:spPr>
      </p:pic>
      <p:pic>
        <p:nvPicPr>
          <p:cNvPr id="480" name="Google Shape;480;p12"/>
          <p:cNvPicPr preferRelativeResize="0"/>
          <p:nvPr/>
        </p:nvPicPr>
        <p:blipFill rotWithShape="1">
          <a:blip r:embed="rId5">
            <a:alphaModFix/>
          </a:blip>
          <a:srcRect b="0" l="0" r="0" t="0"/>
          <a:stretch/>
        </p:blipFill>
        <p:spPr>
          <a:xfrm>
            <a:off x="4201205" y="4189816"/>
            <a:ext cx="3142800" cy="2627403"/>
          </a:xfrm>
          <a:prstGeom prst="rect">
            <a:avLst/>
          </a:prstGeom>
          <a:noFill/>
          <a:ln>
            <a:noFill/>
          </a:ln>
        </p:spPr>
      </p:pic>
      <p:pic>
        <p:nvPicPr>
          <p:cNvPr id="481" name="Google Shape;481;p12"/>
          <p:cNvPicPr preferRelativeResize="0"/>
          <p:nvPr/>
        </p:nvPicPr>
        <p:blipFill rotWithShape="1">
          <a:blip r:embed="rId6">
            <a:alphaModFix/>
          </a:blip>
          <a:srcRect b="0" l="0" r="0" t="0"/>
          <a:stretch/>
        </p:blipFill>
        <p:spPr>
          <a:xfrm>
            <a:off x="11525" y="2701568"/>
            <a:ext cx="3896280" cy="4165798"/>
          </a:xfrm>
          <a:prstGeom prst="rect">
            <a:avLst/>
          </a:prstGeom>
          <a:noFill/>
          <a:ln cap="flat" cmpd="sng" w="9525">
            <a:solidFill>
              <a:srgbClr val="3465A4"/>
            </a:solidFill>
            <a:prstDash val="solid"/>
            <a:round/>
            <a:headEnd len="sm" w="sm" type="none"/>
            <a:tailEnd len="med" w="med" type="none"/>
          </a:ln>
        </p:spPr>
      </p:pic>
      <p:cxnSp>
        <p:nvCxnSpPr>
          <p:cNvPr id="482" name="Google Shape;482;p12"/>
          <p:cNvCxnSpPr/>
          <p:nvPr/>
        </p:nvCxnSpPr>
        <p:spPr>
          <a:xfrm flipH="1" rot="10800000">
            <a:off x="1512005" y="2248624"/>
            <a:ext cx="2664000" cy="1358834"/>
          </a:xfrm>
          <a:prstGeom prst="straightConnector1">
            <a:avLst/>
          </a:prstGeom>
          <a:noFill/>
          <a:ln cap="flat" cmpd="sng" w="9525">
            <a:solidFill>
              <a:srgbClr val="3465A4"/>
            </a:solidFill>
            <a:prstDash val="solid"/>
            <a:round/>
            <a:headEnd len="sm" w="sm" type="none"/>
            <a:tailEnd len="med" w="med" type="triangle"/>
          </a:ln>
        </p:spPr>
      </p:cxnSp>
      <p:cxnSp>
        <p:nvCxnSpPr>
          <p:cNvPr id="483" name="Google Shape;483;p12"/>
          <p:cNvCxnSpPr/>
          <p:nvPr/>
        </p:nvCxnSpPr>
        <p:spPr>
          <a:xfrm flipH="1" rot="10800000">
            <a:off x="1368005" y="3413339"/>
            <a:ext cx="2808000" cy="2135311"/>
          </a:xfrm>
          <a:prstGeom prst="straightConnector1">
            <a:avLst/>
          </a:prstGeom>
          <a:noFill/>
          <a:ln cap="flat" cmpd="sng" w="9525">
            <a:solidFill>
              <a:srgbClr val="3465A4"/>
            </a:solidFill>
            <a:prstDash val="solid"/>
            <a:round/>
            <a:headEnd len="sm" w="sm" type="none"/>
            <a:tailEnd len="med" w="med" type="triangle"/>
          </a:ln>
        </p:spPr>
      </p:cxnSp>
      <p:cxnSp>
        <p:nvCxnSpPr>
          <p:cNvPr id="484" name="Google Shape;484;p12"/>
          <p:cNvCxnSpPr/>
          <p:nvPr/>
        </p:nvCxnSpPr>
        <p:spPr>
          <a:xfrm>
            <a:off x="5400005" y="2766275"/>
            <a:ext cx="288000" cy="2523550"/>
          </a:xfrm>
          <a:prstGeom prst="straightConnector1">
            <a:avLst/>
          </a:prstGeom>
          <a:noFill/>
          <a:ln cap="flat" cmpd="sng" w="9525">
            <a:solidFill>
              <a:srgbClr val="3465A4"/>
            </a:solidFill>
            <a:prstDash val="solid"/>
            <a:round/>
            <a:headEnd len="sm" w="sm" type="none"/>
            <a:tailEnd len="med" w="med" type="triangle"/>
          </a:ln>
        </p:spPr>
      </p:cxnSp>
      <p:cxnSp>
        <p:nvCxnSpPr>
          <p:cNvPr id="485" name="Google Shape;485;p12"/>
          <p:cNvCxnSpPr/>
          <p:nvPr/>
        </p:nvCxnSpPr>
        <p:spPr>
          <a:xfrm>
            <a:off x="5256005" y="3930990"/>
            <a:ext cx="216000" cy="1358834"/>
          </a:xfrm>
          <a:prstGeom prst="straightConnector1">
            <a:avLst/>
          </a:prstGeom>
          <a:noFill/>
          <a:ln cap="flat" cmpd="sng" w="9525">
            <a:solidFill>
              <a:srgbClr val="3465A4"/>
            </a:solidFill>
            <a:prstDash val="solid"/>
            <a:round/>
            <a:headEnd len="sm" w="sm" type="none"/>
            <a:tailEnd len="med" w="med" type="triangle"/>
          </a:ln>
        </p:spPr>
      </p:cxnSp>
      <p:cxnSp>
        <p:nvCxnSpPr>
          <p:cNvPr id="486" name="Google Shape;486;p12"/>
          <p:cNvCxnSpPr/>
          <p:nvPr/>
        </p:nvCxnSpPr>
        <p:spPr>
          <a:xfrm>
            <a:off x="936005" y="4319228"/>
            <a:ext cx="5328000" cy="1811779"/>
          </a:xfrm>
          <a:prstGeom prst="straightConnector1">
            <a:avLst/>
          </a:prstGeom>
          <a:noFill/>
          <a:ln cap="flat" cmpd="sng" w="9525">
            <a:solidFill>
              <a:srgbClr val="3465A4"/>
            </a:solidFill>
            <a:prstDash val="solid"/>
            <a:round/>
            <a:headEnd len="sm" w="sm" type="none"/>
            <a:tailEnd len="med" w="med" type="triangle"/>
          </a:ln>
        </p:spPr>
      </p:cxnSp>
      <p:cxnSp>
        <p:nvCxnSpPr>
          <p:cNvPr id="487" name="Google Shape;487;p12"/>
          <p:cNvCxnSpPr/>
          <p:nvPr/>
        </p:nvCxnSpPr>
        <p:spPr>
          <a:xfrm flipH="1" rot="10800000">
            <a:off x="1368005" y="6131008"/>
            <a:ext cx="4248000" cy="129413"/>
          </a:xfrm>
          <a:prstGeom prst="straightConnector1">
            <a:avLst/>
          </a:prstGeom>
          <a:noFill/>
          <a:ln cap="flat" cmpd="sng" w="9525">
            <a:solidFill>
              <a:srgbClr val="3465A4"/>
            </a:solidFill>
            <a:prstDash val="solid"/>
            <a:round/>
            <a:headEnd len="sm" w="sm" type="none"/>
            <a:tailEnd len="med" w="med" type="triangle"/>
          </a:ln>
        </p:spPr>
      </p:cxnSp>
      <p:cxnSp>
        <p:nvCxnSpPr>
          <p:cNvPr id="488" name="Google Shape;488;p12"/>
          <p:cNvCxnSpPr/>
          <p:nvPr/>
        </p:nvCxnSpPr>
        <p:spPr>
          <a:xfrm>
            <a:off x="1368005" y="6389833"/>
            <a:ext cx="4176000" cy="194119"/>
          </a:xfrm>
          <a:prstGeom prst="straightConnector1">
            <a:avLst/>
          </a:prstGeom>
          <a:noFill/>
          <a:ln cap="flat" cmpd="sng" w="9525">
            <a:solidFill>
              <a:srgbClr val="3465A4"/>
            </a:solidFill>
            <a:prstDash val="solid"/>
            <a:round/>
            <a:headEnd len="sm" w="sm" type="none"/>
            <a:tailEnd len="med" w="med" type="triangle"/>
          </a:ln>
        </p:spPr>
      </p:cxnSp>
      <p:cxnSp>
        <p:nvCxnSpPr>
          <p:cNvPr id="489" name="Google Shape;489;p12"/>
          <p:cNvCxnSpPr/>
          <p:nvPr/>
        </p:nvCxnSpPr>
        <p:spPr>
          <a:xfrm>
            <a:off x="1152005" y="4772173"/>
            <a:ext cx="4608000" cy="1811779"/>
          </a:xfrm>
          <a:prstGeom prst="straightConnector1">
            <a:avLst/>
          </a:prstGeom>
          <a:noFill/>
          <a:ln cap="flat" cmpd="sng" w="9525">
            <a:solidFill>
              <a:srgbClr val="3465A4"/>
            </a:solidFill>
            <a:prstDash val="solid"/>
            <a:round/>
            <a:headEnd len="sm" w="sm" type="none"/>
            <a:tailEnd len="med" w="med" type="triangle"/>
          </a:ln>
        </p:spPr>
      </p:cxnSp>
      <p:sp>
        <p:nvSpPr>
          <p:cNvPr id="490" name="Google Shape;490;p12"/>
          <p:cNvSpPr txBox="1"/>
          <p:nvPr/>
        </p:nvSpPr>
        <p:spPr>
          <a:xfrm>
            <a:off x="2088005" y="2830981"/>
            <a:ext cx="1368000" cy="51765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Workflow step execution target node</a:t>
            </a:r>
            <a:endParaRPr b="0" sz="1050" strike="noStrike">
              <a:latin typeface="Arial"/>
              <a:ea typeface="Arial"/>
              <a:cs typeface="Arial"/>
              <a:sym typeface="Arial"/>
            </a:endParaRPr>
          </a:p>
        </p:txBody>
      </p:sp>
      <p:sp>
        <p:nvSpPr>
          <p:cNvPr id="491" name="Google Shape;491;p12"/>
          <p:cNvSpPr txBox="1"/>
          <p:nvPr/>
        </p:nvSpPr>
        <p:spPr>
          <a:xfrm>
            <a:off x="2664005" y="3858842"/>
            <a:ext cx="1368000" cy="51765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Workflow step execution target node</a:t>
            </a:r>
            <a:endParaRPr b="0" sz="1050" strike="noStrike">
              <a:latin typeface="Arial"/>
              <a:ea typeface="Arial"/>
              <a:cs typeface="Arial"/>
              <a:sym typeface="Arial"/>
            </a:endParaRPr>
          </a:p>
        </p:txBody>
      </p:sp>
      <p:sp>
        <p:nvSpPr>
          <p:cNvPr id="492" name="Google Shape;492;p12"/>
          <p:cNvSpPr txBox="1"/>
          <p:nvPr/>
        </p:nvSpPr>
        <p:spPr>
          <a:xfrm>
            <a:off x="4320000" y="3931000"/>
            <a:ext cx="2238900" cy="517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strike="noStrike"/>
              <a:t>One node requires other node</a:t>
            </a:r>
            <a:endParaRPr b="1" sz="1050" strike="noStrike"/>
          </a:p>
        </p:txBody>
      </p:sp>
      <p:sp>
        <p:nvSpPr>
          <p:cNvPr id="493" name="Google Shape;493;p12"/>
          <p:cNvSpPr txBox="1"/>
          <p:nvPr/>
        </p:nvSpPr>
        <p:spPr>
          <a:xfrm>
            <a:off x="2664000" y="5548650"/>
            <a:ext cx="2304000" cy="879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Input of workflow available to </a:t>
            </a:r>
            <a:r>
              <a:rPr lang="en-US" sz="1050"/>
              <a:t>executing</a:t>
            </a:r>
            <a:r>
              <a:rPr b="0" lang="en-US" sz="1050" strike="noStrike">
                <a:latin typeface="Arial"/>
                <a:ea typeface="Arial"/>
                <a:cs typeface="Arial"/>
                <a:sym typeface="Arial"/>
              </a:rPr>
              <a:t> node too (also </a:t>
            </a:r>
            <a:r>
              <a:rPr lang="en-US" sz="1050"/>
              <a:t>all nodes within the requirement tree)</a:t>
            </a:r>
            <a:endParaRPr b="0" sz="1050" strike="noStrike">
              <a:latin typeface="Arial"/>
              <a:ea typeface="Arial"/>
              <a:cs typeface="Arial"/>
              <a:sym typeface="Arial"/>
            </a:endParaRPr>
          </a:p>
          <a:p>
            <a:pPr indent="0" lvl="0" marL="0" marR="0" rtl="0" algn="l">
              <a:spcBef>
                <a:spcPts val="0"/>
              </a:spcBef>
              <a:spcAft>
                <a:spcPts val="0"/>
              </a:spcAft>
              <a:buNone/>
            </a:pPr>
            <a:r>
              <a:rPr b="0" lang="en-US" sz="1050" strike="noStrike">
                <a:latin typeface="Arial"/>
                <a:ea typeface="Arial"/>
                <a:cs typeface="Arial"/>
                <a:sym typeface="Arial"/>
              </a:rPr>
              <a:t>And obtained using</a:t>
            </a:r>
            <a:endParaRPr b="0" sz="1050" strike="noStrike">
              <a:latin typeface="Arial"/>
              <a:ea typeface="Arial"/>
              <a:cs typeface="Arial"/>
              <a:sym typeface="Arial"/>
            </a:endParaRPr>
          </a:p>
          <a:p>
            <a:pPr indent="0" lvl="0" marL="0" marR="0" rtl="0" algn="l">
              <a:spcBef>
                <a:spcPts val="0"/>
              </a:spcBef>
              <a:spcAft>
                <a:spcPts val="0"/>
              </a:spcAft>
              <a:buNone/>
            </a:pPr>
            <a:r>
              <a:rPr b="0" lang="en-US" sz="1050" strike="noStrike">
                <a:latin typeface="Arial"/>
                <a:ea typeface="Arial"/>
                <a:cs typeface="Arial"/>
                <a:sym typeface="Arial"/>
              </a:rPr>
              <a:t>get_input expression</a:t>
            </a:r>
            <a:endParaRPr b="0" sz="1050" strike="noStrike">
              <a:latin typeface="Arial"/>
              <a:ea typeface="Arial"/>
              <a:cs typeface="Arial"/>
              <a:sym typeface="Arial"/>
            </a:endParaRPr>
          </a:p>
        </p:txBody>
      </p:sp>
      <p:sp>
        <p:nvSpPr>
          <p:cNvPr id="494" name="Google Shape;494;p12"/>
          <p:cNvSpPr txBox="1"/>
          <p:nvPr/>
        </p:nvSpPr>
        <p:spPr>
          <a:xfrm>
            <a:off x="10224000" y="3519725"/>
            <a:ext cx="1872000" cy="97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Input of workflow available to executing node</a:t>
            </a:r>
            <a:endParaRPr b="0" sz="1050" strike="noStrike">
              <a:latin typeface="Arial"/>
              <a:ea typeface="Arial"/>
              <a:cs typeface="Arial"/>
              <a:sym typeface="Arial"/>
            </a:endParaRPr>
          </a:p>
          <a:p>
            <a:pPr indent="0" lvl="0" marL="0" marR="0" rtl="0" algn="l">
              <a:spcBef>
                <a:spcPts val="0"/>
              </a:spcBef>
              <a:spcAft>
                <a:spcPts val="0"/>
              </a:spcAft>
              <a:buNone/>
            </a:pPr>
            <a:r>
              <a:rPr b="0" lang="en-US" sz="1050" strike="noStrike">
                <a:latin typeface="Arial"/>
                <a:ea typeface="Arial"/>
                <a:cs typeface="Arial"/>
                <a:sym typeface="Arial"/>
              </a:rPr>
              <a:t>and obtained using</a:t>
            </a:r>
            <a:endParaRPr b="0" sz="1050" strike="noStrike">
              <a:latin typeface="Arial"/>
              <a:ea typeface="Arial"/>
              <a:cs typeface="Arial"/>
              <a:sym typeface="Arial"/>
            </a:endParaRPr>
          </a:p>
          <a:p>
            <a:pPr indent="0" lvl="0" marL="0" marR="0" rtl="0" algn="l">
              <a:spcBef>
                <a:spcPts val="0"/>
              </a:spcBef>
              <a:spcAft>
                <a:spcPts val="0"/>
              </a:spcAft>
              <a:buNone/>
            </a:pPr>
            <a:r>
              <a:rPr b="0" lang="en-US" sz="1050" strike="noStrike">
                <a:latin typeface="Arial"/>
                <a:ea typeface="Arial"/>
                <a:cs typeface="Arial"/>
                <a:sym typeface="Arial"/>
              </a:rPr>
              <a:t>get_input expression</a:t>
            </a:r>
            <a:endParaRPr b="0" sz="1050" strike="noStrike">
              <a:latin typeface="Arial"/>
              <a:ea typeface="Arial"/>
              <a:cs typeface="Arial"/>
              <a:sym typeface="Arial"/>
            </a:endParaRPr>
          </a:p>
        </p:txBody>
      </p:sp>
      <p:sp>
        <p:nvSpPr>
          <p:cNvPr id="495" name="Google Shape;495;p12"/>
          <p:cNvSpPr txBox="1"/>
          <p:nvPr/>
        </p:nvSpPr>
        <p:spPr>
          <a:xfrm>
            <a:off x="8483725" y="1458300"/>
            <a:ext cx="3527100" cy="269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300" u="sng" strike="noStrike">
                <a:latin typeface="Arial"/>
                <a:ea typeface="Arial"/>
                <a:cs typeface="Arial"/>
                <a:sym typeface="Arial"/>
              </a:rPr>
              <a:t>Example - Direct usage in executing node</a:t>
            </a:r>
            <a:endParaRPr b="0" sz="1300" u="sng" strike="noStrike">
              <a:latin typeface="Arial"/>
              <a:ea typeface="Arial"/>
              <a:cs typeface="Arial"/>
              <a:sym typeface="Arial"/>
            </a:endParaRPr>
          </a:p>
        </p:txBody>
      </p:sp>
      <p:sp>
        <p:nvSpPr>
          <p:cNvPr id="496" name="Google Shape;496;p12"/>
          <p:cNvSpPr txBox="1"/>
          <p:nvPr/>
        </p:nvSpPr>
        <p:spPr>
          <a:xfrm>
            <a:off x="4009050" y="1344463"/>
            <a:ext cx="3527100" cy="2697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300" u="sng" strike="noStrike">
                <a:latin typeface="Arial"/>
                <a:ea typeface="Arial"/>
                <a:cs typeface="Arial"/>
                <a:sym typeface="Arial"/>
              </a:rPr>
              <a:t>Example - </a:t>
            </a:r>
            <a:r>
              <a:rPr lang="en-US" sz="1300" u="sng"/>
              <a:t>U</a:t>
            </a:r>
            <a:r>
              <a:rPr b="0" lang="en-US" sz="1300" u="sng" strike="noStrike">
                <a:latin typeface="Arial"/>
                <a:ea typeface="Arial"/>
                <a:cs typeface="Arial"/>
                <a:sym typeface="Arial"/>
              </a:rPr>
              <a:t>sage in </a:t>
            </a:r>
            <a:r>
              <a:rPr lang="en-US" sz="1300" u="sng"/>
              <a:t>Executing node’s requirement node</a:t>
            </a:r>
            <a:endParaRPr b="0" sz="1300" u="sng" strike="noStrike">
              <a:latin typeface="Arial"/>
              <a:ea typeface="Arial"/>
              <a:cs typeface="Arial"/>
              <a:sym typeface="Arial"/>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3"/>
          <p:cNvSpPr txBox="1"/>
          <p:nvPr/>
        </p:nvSpPr>
        <p:spPr>
          <a:xfrm>
            <a:off x="9144000" y="1492200"/>
            <a:ext cx="2952000" cy="1495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trike="noStrike">
                <a:latin typeface="Arial"/>
                <a:ea typeface="Arial"/>
                <a:cs typeface="Arial"/>
                <a:sym typeface="Arial"/>
              </a:rPr>
              <a:t>get_property</a:t>
            </a:r>
            <a:endParaRPr b="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The get_property function is used to retrieve property values between modelable entities defined in the same service template. No Usage found</a:t>
            </a:r>
            <a:endParaRPr b="0" sz="100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"get_property": ["SELF", "property-name"]</a:t>
            </a:r>
            <a:endParaRPr b="0" sz="1000" strike="noStrike">
              <a:latin typeface="Arial"/>
              <a:ea typeface="Arial"/>
              <a:cs typeface="Arial"/>
              <a:sym typeface="Arial"/>
            </a:endParaRPr>
          </a:p>
        </p:txBody>
      </p:sp>
      <p:sp>
        <p:nvSpPr>
          <p:cNvPr id="502" name="Google Shape;502;p13"/>
          <p:cNvSpPr txBox="1"/>
          <p:nvPr/>
        </p:nvSpPr>
        <p:spPr>
          <a:xfrm>
            <a:off x="238320" y="189720"/>
            <a:ext cx="10417680" cy="746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Common Function – Expression cont..</a:t>
            </a:r>
            <a:endParaRPr b="0" sz="3600" strike="noStrike">
              <a:latin typeface="Arial"/>
              <a:ea typeface="Arial"/>
              <a:cs typeface="Arial"/>
              <a:sym typeface="Arial"/>
            </a:endParaRPr>
          </a:p>
        </p:txBody>
      </p:sp>
      <p:sp>
        <p:nvSpPr>
          <p:cNvPr id="503" name="Google Shape;503;p13"/>
          <p:cNvSpPr txBox="1"/>
          <p:nvPr/>
        </p:nvSpPr>
        <p:spPr>
          <a:xfrm>
            <a:off x="144000" y="1152000"/>
            <a:ext cx="3528000" cy="1495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300" strike="noStrike">
                <a:latin typeface="Arial"/>
                <a:ea typeface="Arial"/>
                <a:cs typeface="Arial"/>
                <a:sym typeface="Arial"/>
              </a:rPr>
              <a:t>get_attribute</a:t>
            </a:r>
            <a:endParaRPr b="0" sz="130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The get_attribute function is used to retrieve the values of named attributes declared by the referenced node or relationship template name.</a:t>
            </a:r>
            <a:endParaRPr b="0" sz="1000" strike="noStrike">
              <a:latin typeface="Arial"/>
              <a:ea typeface="Arial"/>
              <a:cs typeface="Arial"/>
              <a:sym typeface="Arial"/>
            </a:endParaRPr>
          </a:p>
          <a:p>
            <a:pPr indent="0" lvl="0" marL="0" marR="0" rtl="0" algn="l">
              <a:spcBef>
                <a:spcPts val="0"/>
              </a:spcBef>
              <a:spcAft>
                <a:spcPts val="0"/>
              </a:spcAft>
              <a:buNone/>
            </a:pPr>
            <a:r>
              <a:t/>
            </a:r>
            <a:endParaRPr b="0" sz="1000" strike="noStrike">
              <a:latin typeface="Arial"/>
              <a:ea typeface="Arial"/>
              <a:cs typeface="Arial"/>
              <a:sym typeface="Arial"/>
            </a:endParaRPr>
          </a:p>
        </p:txBody>
      </p:sp>
      <p:pic>
        <p:nvPicPr>
          <p:cNvPr id="504" name="Google Shape;504;p13"/>
          <p:cNvPicPr preferRelativeResize="0"/>
          <p:nvPr/>
        </p:nvPicPr>
        <p:blipFill rotWithShape="1">
          <a:blip r:embed="rId3">
            <a:alphaModFix/>
          </a:blip>
          <a:srcRect b="0" l="0" r="0" t="0"/>
          <a:stretch/>
        </p:blipFill>
        <p:spPr>
          <a:xfrm>
            <a:off x="72000" y="2831760"/>
            <a:ext cx="4390560" cy="4026240"/>
          </a:xfrm>
          <a:prstGeom prst="rect">
            <a:avLst/>
          </a:prstGeom>
          <a:noFill/>
          <a:ln>
            <a:noFill/>
          </a:ln>
        </p:spPr>
      </p:pic>
      <p:sp>
        <p:nvSpPr>
          <p:cNvPr id="505" name="Google Shape;505;p13"/>
          <p:cNvSpPr txBox="1"/>
          <p:nvPr/>
        </p:nvSpPr>
        <p:spPr>
          <a:xfrm>
            <a:off x="144000" y="2101675"/>
            <a:ext cx="3528000" cy="431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a:t>Where: </a:t>
            </a:r>
            <a:r>
              <a:rPr b="0" lang="en-US" sz="1200" strike="noStrike">
                <a:latin typeface="Arial"/>
                <a:ea typeface="Arial"/>
                <a:cs typeface="Arial"/>
                <a:sym typeface="Arial"/>
              </a:rPr>
              <a:t>Used in workflow output section mostly</a:t>
            </a:r>
            <a:endParaRPr b="0" sz="1200" strike="noStrike">
              <a:latin typeface="Arial"/>
              <a:ea typeface="Arial"/>
              <a:cs typeface="Arial"/>
              <a:sym typeface="Arial"/>
            </a:endParaRPr>
          </a:p>
        </p:txBody>
      </p:sp>
      <p:sp>
        <p:nvSpPr>
          <p:cNvPr id="506" name="Google Shape;506;p13"/>
          <p:cNvSpPr txBox="1"/>
          <p:nvPr/>
        </p:nvSpPr>
        <p:spPr>
          <a:xfrm>
            <a:off x="9144000" y="3160800"/>
            <a:ext cx="2808000" cy="12250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trike="noStrike">
                <a:latin typeface="Arial"/>
                <a:ea typeface="Arial"/>
                <a:cs typeface="Arial"/>
                <a:sym typeface="Arial"/>
              </a:rPr>
              <a:t>get_operation_output</a:t>
            </a:r>
            <a:endParaRPr b="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The get_operation_output function is used to retrieve the values of variables exposed / exported from an interface operation.</a:t>
            </a:r>
            <a:endParaRPr b="0" sz="1000" strike="noStrike">
              <a:latin typeface="Arial"/>
              <a:ea typeface="Arial"/>
              <a:cs typeface="Arial"/>
              <a:sym typeface="Arial"/>
            </a:endParaRPr>
          </a:p>
          <a:p>
            <a:pPr indent="0" lvl="0" marL="0" marR="0" rtl="0" algn="l">
              <a:spcBef>
                <a:spcPts val="0"/>
              </a:spcBef>
              <a:spcAft>
                <a:spcPts val="0"/>
              </a:spcAft>
              <a:buNone/>
            </a:pPr>
            <a:r>
              <a:t/>
            </a:r>
            <a:endParaRPr b="0" sz="100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"get_operation_output": ["SELF", "interface-name", "operation-name", "output-property-name"]</a:t>
            </a:r>
            <a:endParaRPr b="0" sz="1000" strike="noStrike">
              <a:latin typeface="Arial"/>
              <a:ea typeface="Arial"/>
              <a:cs typeface="Arial"/>
              <a:sym typeface="Arial"/>
            </a:endParaRPr>
          </a:p>
        </p:txBody>
      </p:sp>
      <p:sp>
        <p:nvSpPr>
          <p:cNvPr id="507" name="Google Shape;507;p13"/>
          <p:cNvSpPr txBox="1"/>
          <p:nvPr/>
        </p:nvSpPr>
        <p:spPr>
          <a:xfrm>
            <a:off x="9288000" y="1080000"/>
            <a:ext cx="2592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No Usage found</a:t>
            </a:r>
            <a:endParaRPr b="0" sz="1800" strike="noStrike">
              <a:latin typeface="Arial"/>
              <a:ea typeface="Arial"/>
              <a:cs typeface="Arial"/>
              <a:sym typeface="Arial"/>
            </a:endParaRPr>
          </a:p>
        </p:txBody>
      </p:sp>
      <p:sp>
        <p:nvSpPr>
          <p:cNvPr id="508" name="Google Shape;508;p13"/>
          <p:cNvSpPr txBox="1"/>
          <p:nvPr/>
        </p:nvSpPr>
        <p:spPr>
          <a:xfrm>
            <a:off x="4392000" y="1161349"/>
            <a:ext cx="4608000" cy="1333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trike="noStrike">
                <a:latin typeface="Arial"/>
                <a:ea typeface="Arial"/>
                <a:cs typeface="Arial"/>
                <a:sym typeface="Arial"/>
              </a:rPr>
              <a:t>get_artifact</a:t>
            </a:r>
            <a:endParaRPr b="0" strike="noStrike">
              <a:latin typeface="Arial"/>
              <a:ea typeface="Arial"/>
              <a:cs typeface="Arial"/>
              <a:sym typeface="Arial"/>
            </a:endParaRPr>
          </a:p>
          <a:p>
            <a:pPr indent="0" lvl="0" marL="0" marR="0" rtl="0" algn="l">
              <a:spcBef>
                <a:spcPts val="0"/>
              </a:spcBef>
              <a:spcAft>
                <a:spcPts val="0"/>
              </a:spcAft>
              <a:buNone/>
            </a:pPr>
            <a:r>
              <a:rPr b="0" lang="en-US" sz="1000" strike="noStrike">
                <a:latin typeface="Arial"/>
                <a:ea typeface="Arial"/>
                <a:cs typeface="Arial"/>
                <a:sym typeface="Arial"/>
              </a:rPr>
              <a:t>The get_artifact function is used to retrieve artifact location between modelable entities defined in the same service template.</a:t>
            </a:r>
            <a:endParaRPr b="0" sz="1000" strike="noStrike">
              <a:latin typeface="Arial"/>
              <a:ea typeface="Arial"/>
              <a:cs typeface="Arial"/>
              <a:sym typeface="Arial"/>
            </a:endParaRPr>
          </a:p>
          <a:p>
            <a:pPr indent="0" lvl="0" marL="0" marR="0" rtl="0" algn="l">
              <a:spcBef>
                <a:spcPts val="0"/>
              </a:spcBef>
              <a:spcAft>
                <a:spcPts val="0"/>
              </a:spcAft>
              <a:buNone/>
            </a:pPr>
            <a:r>
              <a:t/>
            </a:r>
            <a:endParaRPr b="0" sz="1000" strike="noStrike">
              <a:latin typeface="Arial"/>
              <a:ea typeface="Arial"/>
              <a:cs typeface="Arial"/>
              <a:sym typeface="Arial"/>
            </a:endParaRPr>
          </a:p>
        </p:txBody>
      </p:sp>
      <p:sp>
        <p:nvSpPr>
          <p:cNvPr id="509" name="Google Shape;509;p13"/>
          <p:cNvSpPr txBox="1"/>
          <p:nvPr/>
        </p:nvSpPr>
        <p:spPr>
          <a:xfrm>
            <a:off x="4464000" y="2016360"/>
            <a:ext cx="432000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a:t>Where:</a:t>
            </a:r>
            <a:r>
              <a:rPr lang="en-US" sz="1200"/>
              <a:t> </a:t>
            </a:r>
            <a:r>
              <a:rPr b="0" lang="en-US" sz="1200" strike="noStrike">
                <a:latin typeface="Arial"/>
                <a:ea typeface="Arial"/>
                <a:cs typeface="Arial"/>
                <a:sym typeface="Arial"/>
              </a:rPr>
              <a:t>Used in node template of type dg_generic to get Directed graph artifact details (path and file name)</a:t>
            </a:r>
            <a:endParaRPr b="0" sz="1200" strike="noStrike">
              <a:latin typeface="Arial"/>
              <a:ea typeface="Arial"/>
              <a:cs typeface="Arial"/>
              <a:sym typeface="Arial"/>
            </a:endParaRPr>
          </a:p>
        </p:txBody>
      </p:sp>
      <p:pic>
        <p:nvPicPr>
          <p:cNvPr id="510" name="Google Shape;510;p13"/>
          <p:cNvPicPr preferRelativeResize="0"/>
          <p:nvPr/>
        </p:nvPicPr>
        <p:blipFill rotWithShape="1">
          <a:blip r:embed="rId4">
            <a:alphaModFix/>
          </a:blip>
          <a:srcRect b="0" l="0" r="0" t="0"/>
          <a:stretch/>
        </p:blipFill>
        <p:spPr>
          <a:xfrm>
            <a:off x="4485960" y="2592000"/>
            <a:ext cx="4298040" cy="3744000"/>
          </a:xfrm>
          <a:prstGeom prst="rect">
            <a:avLst/>
          </a:prstGeom>
          <a:noFill/>
          <a:ln>
            <a:noFill/>
          </a:ln>
        </p:spPr>
      </p:pic>
      <p:cxnSp>
        <p:nvCxnSpPr>
          <p:cNvPr id="511" name="Google Shape;511;p13"/>
          <p:cNvCxnSpPr/>
          <p:nvPr/>
        </p:nvCxnSpPr>
        <p:spPr>
          <a:xfrm>
            <a:off x="6480000" y="4104000"/>
            <a:ext cx="0" cy="1152000"/>
          </a:xfrm>
          <a:prstGeom prst="straightConnector1">
            <a:avLst/>
          </a:prstGeom>
          <a:noFill/>
          <a:ln cap="flat" cmpd="sng" w="9525">
            <a:solidFill>
              <a:srgbClr val="3465A4"/>
            </a:solidFill>
            <a:prstDash val="solid"/>
            <a:round/>
            <a:headEnd len="med" w="med" type="triangle"/>
            <a:tailEnd len="med" w="med" type="triangle"/>
          </a:ln>
        </p:spPr>
      </p:cxn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
          <p:cNvSpPr txBox="1"/>
          <p:nvPr/>
        </p:nvSpPr>
        <p:spPr>
          <a:xfrm>
            <a:off x="54725" y="72000"/>
            <a:ext cx="11505900" cy="857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0" lang="en-US" sz="3600" strike="noStrike">
                <a:solidFill>
                  <a:srgbClr val="FFFFFF"/>
                </a:solidFill>
                <a:latin typeface="Arial"/>
                <a:ea typeface="Arial"/>
                <a:cs typeface="Arial"/>
                <a:sym typeface="Arial"/>
              </a:rPr>
              <a:t>TOSCA.meta</a:t>
            </a:r>
            <a:endParaRPr b="0" sz="3600" strike="noStrike">
              <a:solidFill>
                <a:srgbClr val="FFFFFF"/>
              </a:solidFill>
              <a:latin typeface="Arial"/>
              <a:ea typeface="Arial"/>
              <a:cs typeface="Arial"/>
              <a:sym typeface="Arial"/>
            </a:endParaRPr>
          </a:p>
          <a:p>
            <a:pPr indent="0" lvl="0" marL="0" marR="0" rtl="0" algn="l">
              <a:lnSpc>
                <a:spcPct val="90000"/>
              </a:lnSpc>
              <a:spcBef>
                <a:spcPts val="0"/>
              </a:spcBef>
              <a:spcAft>
                <a:spcPts val="0"/>
              </a:spcAft>
              <a:buNone/>
            </a:pPr>
            <a:r>
              <a:rPr lang="en-US" sz="1500">
                <a:solidFill>
                  <a:srgbClr val="FFFFFF"/>
                </a:solidFill>
              </a:rPr>
              <a:t>Tosca-metadata/TOSCA.meta</a:t>
            </a:r>
            <a:endParaRPr sz="1500">
              <a:solidFill>
                <a:srgbClr val="FFFFFF"/>
              </a:solidFill>
            </a:endParaRPr>
          </a:p>
        </p:txBody>
      </p:sp>
      <p:sp>
        <p:nvSpPr>
          <p:cNvPr id="517" name="Google Shape;517;p8"/>
          <p:cNvSpPr txBox="1"/>
          <p:nvPr/>
        </p:nvSpPr>
        <p:spPr>
          <a:xfrm>
            <a:off x="4752000" y="72000"/>
            <a:ext cx="7416000" cy="346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solidFill>
                  <a:srgbClr val="FFFFFF"/>
                </a:solidFill>
                <a:latin typeface="Arial"/>
                <a:ea typeface="Arial"/>
                <a:cs typeface="Arial"/>
                <a:sym typeface="Arial"/>
              </a:rPr>
              <a:t>https://docs.onap.org/projects/onap-ccsdk-cds/en/latest/modelingconcepts/tosca-meta.html</a:t>
            </a:r>
            <a:endParaRPr b="0" sz="1400" strike="noStrike">
              <a:solidFill>
                <a:srgbClr val="FFFFFF"/>
              </a:solidFill>
              <a:latin typeface="Arial"/>
              <a:ea typeface="Arial"/>
              <a:cs typeface="Arial"/>
              <a:sym typeface="Arial"/>
            </a:endParaRPr>
          </a:p>
        </p:txBody>
      </p:sp>
      <p:pic>
        <p:nvPicPr>
          <p:cNvPr id="518" name="Google Shape;518;p8"/>
          <p:cNvPicPr preferRelativeResize="0"/>
          <p:nvPr/>
        </p:nvPicPr>
        <p:blipFill rotWithShape="1">
          <a:blip r:embed="rId3">
            <a:alphaModFix/>
          </a:blip>
          <a:srcRect b="0" l="0" r="0" t="0"/>
          <a:stretch/>
        </p:blipFill>
        <p:spPr>
          <a:xfrm>
            <a:off x="6336000" y="1576440"/>
            <a:ext cx="4990680" cy="1447560"/>
          </a:xfrm>
          <a:prstGeom prst="rect">
            <a:avLst/>
          </a:prstGeom>
          <a:noFill/>
          <a:ln>
            <a:noFill/>
          </a:ln>
        </p:spPr>
      </p:pic>
      <p:sp>
        <p:nvSpPr>
          <p:cNvPr id="519" name="Google Shape;519;p8"/>
          <p:cNvSpPr txBox="1"/>
          <p:nvPr/>
        </p:nvSpPr>
        <p:spPr>
          <a:xfrm>
            <a:off x="648000" y="1728000"/>
            <a:ext cx="4464000" cy="960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Contains package metadata information like naming, version, creation details</a:t>
            </a:r>
            <a:endParaRPr b="0" sz="1600" strike="noStrike">
              <a:latin typeface="Arial"/>
              <a:ea typeface="Arial"/>
              <a:cs typeface="Arial"/>
              <a:sym typeface="Arial"/>
            </a:endParaRPr>
          </a:p>
        </p:txBody>
      </p:sp>
      <p:sp>
        <p:nvSpPr>
          <p:cNvPr id="520" name="Google Shape;520;p8"/>
          <p:cNvSpPr txBox="1"/>
          <p:nvPr/>
        </p:nvSpPr>
        <p:spPr>
          <a:xfrm>
            <a:off x="54720" y="3240000"/>
            <a:ext cx="12185280" cy="2603520"/>
          </a:xfrm>
          <a:prstGeom prst="rect">
            <a:avLst/>
          </a:prstGeom>
          <a:solidFill>
            <a:srgbClr val="FFFFFF"/>
          </a:solidFill>
          <a:ln cap="flat" cmpd="sng" w="9525">
            <a:solidFill>
              <a:srgbClr val="3465A4"/>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strike="noStrike">
                <a:latin typeface="Arial"/>
                <a:ea typeface="Arial"/>
                <a:cs typeface="Arial"/>
                <a:sym typeface="Arial"/>
              </a:rPr>
              <a:t>Enrichment</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Why: The idea is that the CBA is a self-sufficient package, hence requires all the various types definition its using.</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Reason for this is the types its using might evolve. In order for the CBA to be bounded to the version it has been using when it has been designed, these types are embedded in the CBA, so if they change, the CBA is not affected.</a:t>
            </a:r>
            <a:endParaRPr b="0" sz="1600" strike="noStrike">
              <a:latin typeface="Arial"/>
              <a:ea typeface="Arial"/>
              <a:cs typeface="Arial"/>
              <a:sym typeface="Arial"/>
            </a:endParaRPr>
          </a:p>
          <a:p>
            <a:pPr indent="0" lvl="0" marL="0" marR="0" rtl="0" algn="l">
              <a:spcBef>
                <a:spcPts val="0"/>
              </a:spcBef>
              <a:spcAft>
                <a:spcPts val="0"/>
              </a:spcAft>
              <a:buNone/>
            </a:pPr>
            <a:r>
              <a:rPr b="1" lang="en-US" sz="1600" strike="noStrike">
                <a:latin typeface="Arial"/>
                <a:ea typeface="Arial"/>
                <a:cs typeface="Arial"/>
                <a:sym typeface="Arial"/>
              </a:rPr>
              <a:t>What all is Enriched</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The enrichment process will complete the package by providing all the definition of types used:</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gather all the node-type used and put them into a node_types.json file</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gather all the data-type used and put them into a data_types.json file</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gather all the artifact-type used and put them into a artifact_types.json file</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gather all the data dictionary definitions used from within the mapping files and put them into a resources_definition_types.json file</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15"/>
          <p:cNvPicPr preferRelativeResize="0"/>
          <p:nvPr/>
        </p:nvPicPr>
        <p:blipFill rotWithShape="1">
          <a:blip r:embed="rId3">
            <a:alphaModFix/>
          </a:blip>
          <a:srcRect b="0" l="0" r="0" t="0"/>
          <a:stretch/>
        </p:blipFill>
        <p:spPr>
          <a:xfrm>
            <a:off x="7847875" y="4139050"/>
            <a:ext cx="4344119" cy="2719800"/>
          </a:xfrm>
          <a:prstGeom prst="rect">
            <a:avLst/>
          </a:prstGeom>
          <a:noFill/>
          <a:ln>
            <a:noFill/>
          </a:ln>
        </p:spPr>
      </p:pic>
      <p:pic>
        <p:nvPicPr>
          <p:cNvPr id="526" name="Google Shape;526;p15"/>
          <p:cNvPicPr preferRelativeResize="0"/>
          <p:nvPr/>
        </p:nvPicPr>
        <p:blipFill rotWithShape="1">
          <a:blip r:embed="rId4">
            <a:alphaModFix/>
          </a:blip>
          <a:srcRect b="0" l="0" r="0" t="0"/>
          <a:stretch/>
        </p:blipFill>
        <p:spPr>
          <a:xfrm>
            <a:off x="119875" y="1872000"/>
            <a:ext cx="2616125" cy="1585025"/>
          </a:xfrm>
          <a:prstGeom prst="rect">
            <a:avLst/>
          </a:prstGeom>
          <a:noFill/>
          <a:ln>
            <a:noFill/>
          </a:ln>
        </p:spPr>
      </p:pic>
      <p:sp>
        <p:nvSpPr>
          <p:cNvPr id="527" name="Google Shape;527;p15"/>
          <p:cNvSpPr txBox="1"/>
          <p:nvPr/>
        </p:nvSpPr>
        <p:spPr>
          <a:xfrm>
            <a:off x="7037300" y="24470"/>
            <a:ext cx="4968000" cy="60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https://docs.onap.org/projects/onap-ccsdk-cds/en/latest/modelingconcepts/data-type.html</a:t>
            </a:r>
            <a:endParaRPr b="0" sz="1800" strike="noStrike">
              <a:solidFill>
                <a:srgbClr val="FFFFFF"/>
              </a:solidFill>
              <a:latin typeface="Arial"/>
              <a:ea typeface="Arial"/>
              <a:cs typeface="Arial"/>
              <a:sym typeface="Arial"/>
            </a:endParaRPr>
          </a:p>
        </p:txBody>
      </p:sp>
      <p:sp>
        <p:nvSpPr>
          <p:cNvPr id="528" name="Google Shape;528;p15"/>
          <p:cNvSpPr txBox="1"/>
          <p:nvPr/>
        </p:nvSpPr>
        <p:spPr>
          <a:xfrm>
            <a:off x="210295" y="24470"/>
            <a:ext cx="41538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Data Type</a:t>
            </a:r>
            <a:endParaRPr b="0" sz="3600" strike="noStrike">
              <a:solidFill>
                <a:srgbClr val="FFFFFF"/>
              </a:solidFill>
              <a:latin typeface="Arial"/>
              <a:ea typeface="Arial"/>
              <a:cs typeface="Arial"/>
              <a:sym typeface="Arial"/>
            </a:endParaRPr>
          </a:p>
          <a:p>
            <a:pPr indent="0" lvl="0" marL="0" marR="0" rtl="0" algn="l">
              <a:spcBef>
                <a:spcPts val="0"/>
              </a:spcBef>
              <a:spcAft>
                <a:spcPts val="0"/>
              </a:spcAft>
              <a:buNone/>
            </a:pPr>
            <a:r>
              <a:rPr lang="en-US">
                <a:solidFill>
                  <a:schemeClr val="lt1"/>
                </a:solidFill>
              </a:rPr>
              <a:t>/Definitions/</a:t>
            </a:r>
            <a:r>
              <a:rPr lang="en-US">
                <a:solidFill>
                  <a:srgbClr val="FFFFFF"/>
                </a:solidFill>
              </a:rPr>
              <a:t>data_types.json</a:t>
            </a:r>
            <a:endParaRPr>
              <a:solidFill>
                <a:srgbClr val="FFFFFF"/>
              </a:solidFill>
            </a:endParaRPr>
          </a:p>
        </p:txBody>
      </p:sp>
      <p:pic>
        <p:nvPicPr>
          <p:cNvPr id="529" name="Google Shape;529;p15"/>
          <p:cNvPicPr preferRelativeResize="0"/>
          <p:nvPr/>
        </p:nvPicPr>
        <p:blipFill rotWithShape="1">
          <a:blip r:embed="rId5">
            <a:alphaModFix/>
          </a:blip>
          <a:srcRect b="0" l="0" r="0" t="0"/>
          <a:stretch/>
        </p:blipFill>
        <p:spPr>
          <a:xfrm>
            <a:off x="3021120" y="1440000"/>
            <a:ext cx="4754880" cy="2304000"/>
          </a:xfrm>
          <a:prstGeom prst="rect">
            <a:avLst/>
          </a:prstGeom>
          <a:noFill/>
          <a:ln>
            <a:noFill/>
          </a:ln>
        </p:spPr>
      </p:pic>
      <p:sp>
        <p:nvSpPr>
          <p:cNvPr id="530" name="Google Shape;530;p15"/>
          <p:cNvSpPr txBox="1"/>
          <p:nvPr/>
        </p:nvSpPr>
        <p:spPr>
          <a:xfrm>
            <a:off x="4185325" y="1217000"/>
            <a:ext cx="3024000" cy="274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300" u="sng" strike="noStrike">
                <a:latin typeface="Arial"/>
                <a:ea typeface="Arial"/>
                <a:cs typeface="Arial"/>
                <a:sym typeface="Arial"/>
              </a:rPr>
              <a:t>Available Custom Data Types </a:t>
            </a:r>
            <a:endParaRPr b="0" sz="1300" u="sng" strike="noStrike">
              <a:latin typeface="Arial"/>
              <a:ea typeface="Arial"/>
              <a:cs typeface="Arial"/>
              <a:sym typeface="Arial"/>
            </a:endParaRPr>
          </a:p>
        </p:txBody>
      </p:sp>
      <p:sp>
        <p:nvSpPr>
          <p:cNvPr id="531" name="Google Shape;531;p15"/>
          <p:cNvSpPr txBox="1"/>
          <p:nvPr/>
        </p:nvSpPr>
        <p:spPr>
          <a:xfrm>
            <a:off x="72000" y="1074600"/>
            <a:ext cx="2952000" cy="827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300" strike="noStrike">
                <a:latin typeface="Arial"/>
                <a:ea typeface="Arial"/>
                <a:cs typeface="Arial"/>
                <a:sym typeface="Arial"/>
              </a:rPr>
              <a:t>Data Type: Represents the schema of a specific type of data. </a:t>
            </a:r>
            <a:endParaRPr b="0" sz="1300" strike="noStrike">
              <a:latin typeface="Arial"/>
              <a:ea typeface="Arial"/>
              <a:cs typeface="Arial"/>
              <a:sym typeface="Arial"/>
            </a:endParaRPr>
          </a:p>
          <a:p>
            <a:pPr indent="0" lvl="0" marL="0" marR="0" rtl="0" algn="l">
              <a:spcBef>
                <a:spcPts val="0"/>
              </a:spcBef>
              <a:spcAft>
                <a:spcPts val="0"/>
              </a:spcAft>
              <a:buNone/>
            </a:pPr>
            <a:r>
              <a:rPr b="0" lang="en-US" sz="1300" strike="noStrike">
                <a:latin typeface="Arial"/>
                <a:ea typeface="Arial"/>
                <a:cs typeface="Arial"/>
                <a:sym typeface="Arial"/>
              </a:rPr>
              <a:t>3 category</a:t>
            </a:r>
            <a:endParaRPr b="0" sz="1300" strike="noStrike">
              <a:latin typeface="Arial"/>
              <a:ea typeface="Arial"/>
              <a:cs typeface="Arial"/>
              <a:sym typeface="Arial"/>
            </a:endParaRPr>
          </a:p>
          <a:p>
            <a:pPr indent="0" lvl="0" marL="0" marR="0" rtl="0" algn="l">
              <a:spcBef>
                <a:spcPts val="0"/>
              </a:spcBef>
              <a:spcAft>
                <a:spcPts val="0"/>
              </a:spcAft>
              <a:buNone/>
            </a:pPr>
            <a:r>
              <a:rPr b="0" lang="en-US" sz="1300" strike="noStrike">
                <a:latin typeface="Arial"/>
                <a:ea typeface="Arial"/>
                <a:cs typeface="Arial"/>
                <a:sym typeface="Arial"/>
              </a:rPr>
              <a:t>a. Primitive  b. Complex  c. Custom</a:t>
            </a:r>
            <a:endParaRPr b="0" sz="1300" strike="noStrike">
              <a:latin typeface="Arial"/>
              <a:ea typeface="Arial"/>
              <a:cs typeface="Arial"/>
              <a:sym typeface="Arial"/>
            </a:endParaRPr>
          </a:p>
        </p:txBody>
      </p:sp>
      <p:sp>
        <p:nvSpPr>
          <p:cNvPr id="532" name="Google Shape;532;p15"/>
          <p:cNvSpPr txBox="1"/>
          <p:nvPr/>
        </p:nvSpPr>
        <p:spPr>
          <a:xfrm>
            <a:off x="0" y="4438090"/>
            <a:ext cx="3456000" cy="2433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strike="noStrike">
                <a:latin typeface="Arial"/>
                <a:ea typeface="Arial"/>
                <a:cs typeface="Arial"/>
                <a:sym typeface="Arial"/>
              </a:rPr>
              <a:t>datatype-resource-assignment</a:t>
            </a:r>
            <a:endParaRPr b="0" sz="1200" strike="noStrike">
              <a:latin typeface="Arial"/>
              <a:ea typeface="Arial"/>
              <a:cs typeface="Arial"/>
              <a:sym typeface="Arial"/>
            </a:endParaRPr>
          </a:p>
          <a:p>
            <a:pPr indent="0" lvl="0" marL="0" marR="0" rtl="0" algn="l">
              <a:spcBef>
                <a:spcPts val="0"/>
              </a:spcBef>
              <a:spcAft>
                <a:spcPts val="0"/>
              </a:spcAft>
              <a:buNone/>
            </a:pPr>
            <a:r>
              <a:t/>
            </a:r>
            <a:endParaRPr b="0" sz="1200" strike="noStrike">
              <a:latin typeface="Arial"/>
              <a:ea typeface="Arial"/>
              <a:cs typeface="Arial"/>
              <a:sym typeface="Arial"/>
            </a:endParaRPr>
          </a:p>
          <a:p>
            <a:pPr indent="0" lvl="0" marL="0" marR="0" rtl="0" algn="l">
              <a:spcBef>
                <a:spcPts val="0"/>
              </a:spcBef>
              <a:spcAft>
                <a:spcPts val="0"/>
              </a:spcAft>
              <a:buNone/>
            </a:pPr>
            <a:r>
              <a:rPr b="0" lang="en-US" sz="1200" strike="noStrike">
                <a:latin typeface="Arial"/>
                <a:ea typeface="Arial"/>
                <a:cs typeface="Arial"/>
                <a:sym typeface="Arial"/>
              </a:rPr>
              <a:t>Used to define entries within artifact-mapping-resource (see tab Artifact Type -&gt; artifact-mapping-resource)</a:t>
            </a:r>
            <a:endParaRPr b="0" sz="1200" strike="noStrike">
              <a:latin typeface="Arial"/>
              <a:ea typeface="Arial"/>
              <a:cs typeface="Arial"/>
              <a:sym typeface="Arial"/>
            </a:endParaRPr>
          </a:p>
          <a:p>
            <a:pPr indent="0" lvl="0" marL="0" marR="0" rtl="0" algn="l">
              <a:spcBef>
                <a:spcPts val="0"/>
              </a:spcBef>
              <a:spcAft>
                <a:spcPts val="0"/>
              </a:spcAft>
              <a:buNone/>
            </a:pPr>
            <a:r>
              <a:rPr lang="en-US" sz="1200"/>
              <a:t>i.e. mapping file</a:t>
            </a:r>
            <a:endParaRPr sz="1200"/>
          </a:p>
          <a:p>
            <a:pPr indent="0" lvl="0" marL="0" marR="0" rtl="0" algn="l">
              <a:spcBef>
                <a:spcPts val="0"/>
              </a:spcBef>
              <a:spcAft>
                <a:spcPts val="0"/>
              </a:spcAft>
              <a:buNone/>
            </a:pPr>
            <a:r>
              <a:t/>
            </a:r>
            <a:endParaRPr sz="1200"/>
          </a:p>
          <a:p>
            <a:pPr indent="0" lvl="0" marL="0" marR="0" rtl="0" algn="l">
              <a:spcBef>
                <a:spcPts val="0"/>
              </a:spcBef>
              <a:spcAft>
                <a:spcPts val="0"/>
              </a:spcAft>
              <a:buNone/>
            </a:pPr>
            <a:r>
              <a:rPr b="0" lang="en-US" sz="1200" strike="noStrike">
                <a:latin typeface="Arial"/>
                <a:ea typeface="Arial"/>
                <a:cs typeface="Arial"/>
                <a:sym typeface="Arial"/>
              </a:rPr>
              <a:t>That datatype represent a resource to be resolved. We also refer this as an instance of a data dictionary as it’s directly linked to its definition.</a:t>
            </a:r>
            <a:endParaRPr b="0" sz="1200" strike="noStrike">
              <a:latin typeface="Arial"/>
              <a:ea typeface="Arial"/>
              <a:cs typeface="Arial"/>
              <a:sym typeface="Arial"/>
            </a:endParaRPr>
          </a:p>
        </p:txBody>
      </p:sp>
      <p:pic>
        <p:nvPicPr>
          <p:cNvPr id="533" name="Google Shape;533;p15"/>
          <p:cNvPicPr preferRelativeResize="0"/>
          <p:nvPr/>
        </p:nvPicPr>
        <p:blipFill rotWithShape="1">
          <a:blip r:embed="rId6">
            <a:alphaModFix/>
          </a:blip>
          <a:srcRect b="0" l="0" r="0" t="0"/>
          <a:stretch/>
        </p:blipFill>
        <p:spPr>
          <a:xfrm>
            <a:off x="3199150" y="3946800"/>
            <a:ext cx="2743200" cy="2912040"/>
          </a:xfrm>
          <a:prstGeom prst="rect">
            <a:avLst/>
          </a:prstGeom>
          <a:noFill/>
          <a:ln>
            <a:noFill/>
          </a:ln>
        </p:spPr>
      </p:pic>
      <p:cxnSp>
        <p:nvCxnSpPr>
          <p:cNvPr id="534" name="Google Shape;534;p15"/>
          <p:cNvCxnSpPr/>
          <p:nvPr/>
        </p:nvCxnSpPr>
        <p:spPr>
          <a:xfrm flipH="1" rot="10800000">
            <a:off x="2808000" y="4320000"/>
            <a:ext cx="1728000" cy="648000"/>
          </a:xfrm>
          <a:prstGeom prst="straightConnector1">
            <a:avLst/>
          </a:prstGeom>
          <a:noFill/>
          <a:ln cap="flat" cmpd="sng" w="9525">
            <a:solidFill>
              <a:srgbClr val="3465A4"/>
            </a:solidFill>
            <a:prstDash val="dashDot"/>
            <a:round/>
            <a:headEnd len="sm" w="sm" type="none"/>
            <a:tailEnd len="med" w="med" type="triangle"/>
          </a:ln>
        </p:spPr>
      </p:cxnSp>
      <p:cxnSp>
        <p:nvCxnSpPr>
          <p:cNvPr id="535" name="Google Shape;535;p15"/>
          <p:cNvCxnSpPr/>
          <p:nvPr/>
        </p:nvCxnSpPr>
        <p:spPr>
          <a:xfrm flipH="1">
            <a:off x="2550625" y="2644150"/>
            <a:ext cx="1270800" cy="1990200"/>
          </a:xfrm>
          <a:prstGeom prst="straightConnector1">
            <a:avLst/>
          </a:prstGeom>
          <a:noFill/>
          <a:ln cap="flat" cmpd="sng" w="9525">
            <a:solidFill>
              <a:schemeClr val="dk2"/>
            </a:solidFill>
            <a:prstDash val="solid"/>
            <a:round/>
            <a:headEnd len="med" w="med" type="none"/>
            <a:tailEnd len="med" w="med" type="triangle"/>
          </a:ln>
        </p:spPr>
      </p:cxnSp>
      <p:pic>
        <p:nvPicPr>
          <p:cNvPr id="536" name="Google Shape;536;p15"/>
          <p:cNvPicPr preferRelativeResize="0"/>
          <p:nvPr/>
        </p:nvPicPr>
        <p:blipFill>
          <a:blip r:embed="rId7">
            <a:alphaModFix/>
          </a:blip>
          <a:stretch>
            <a:fillRect/>
          </a:stretch>
        </p:blipFill>
        <p:spPr>
          <a:xfrm>
            <a:off x="7895100" y="1584950"/>
            <a:ext cx="4296901" cy="1998600"/>
          </a:xfrm>
          <a:prstGeom prst="rect">
            <a:avLst/>
          </a:prstGeom>
          <a:noFill/>
          <a:ln>
            <a:noFill/>
          </a:ln>
        </p:spPr>
      </p:pic>
      <p:sp>
        <p:nvSpPr>
          <p:cNvPr id="537" name="Google Shape;537;p15"/>
          <p:cNvSpPr txBox="1"/>
          <p:nvPr/>
        </p:nvSpPr>
        <p:spPr>
          <a:xfrm>
            <a:off x="6854600" y="895575"/>
            <a:ext cx="533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rPr>
              <a:t>Note</a:t>
            </a:r>
            <a:r>
              <a:rPr lang="en-US" sz="1000">
                <a:solidFill>
                  <a:schemeClr val="dk1"/>
                </a:solidFill>
              </a:rPr>
              <a:t>: C</a:t>
            </a:r>
            <a:r>
              <a:rPr lang="en-US" sz="1000">
                <a:solidFill>
                  <a:schemeClr val="dk1"/>
                </a:solidFill>
              </a:rPr>
              <a:t>reation of data dictionaries is a standalone activity, separated from the blueprint design. Some starter pack of dictionary comes with CDS. Also CDS provide API to add/delete new/existing.</a:t>
            </a:r>
            <a:endParaRPr sz="1000">
              <a:solidFill>
                <a:schemeClr val="dk1"/>
              </a:solidFill>
            </a:endParaRPr>
          </a:p>
        </p:txBody>
      </p:sp>
      <p:sp>
        <p:nvSpPr>
          <p:cNvPr id="538" name="Google Shape;538;p15"/>
          <p:cNvSpPr txBox="1"/>
          <p:nvPr/>
        </p:nvSpPr>
        <p:spPr>
          <a:xfrm>
            <a:off x="7943038" y="3743988"/>
            <a:ext cx="415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t>Sample API</a:t>
            </a:r>
            <a:r>
              <a:rPr lang="en-US" u="sng"/>
              <a:t> to create Custom Data Type</a:t>
            </a:r>
            <a:endParaRPr u="sng"/>
          </a:p>
        </p:txBody>
      </p:sp>
      <p:sp>
        <p:nvSpPr>
          <p:cNvPr id="539" name="Google Shape;539;p15"/>
          <p:cNvSpPr/>
          <p:nvPr/>
        </p:nvSpPr>
        <p:spPr>
          <a:xfrm>
            <a:off x="3111325" y="2195675"/>
            <a:ext cx="1980900" cy="53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txBox="1"/>
          <p:nvPr/>
        </p:nvSpPr>
        <p:spPr>
          <a:xfrm>
            <a:off x="2915125" y="1962100"/>
            <a:ext cx="6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t>Special purpose</a:t>
            </a:r>
            <a:endParaRPr b="1" sz="800"/>
          </a:p>
        </p:txBody>
      </p:sp>
      <p:sp>
        <p:nvSpPr>
          <p:cNvPr id="541" name="Google Shape;541;p15"/>
          <p:cNvSpPr txBox="1"/>
          <p:nvPr/>
        </p:nvSpPr>
        <p:spPr>
          <a:xfrm>
            <a:off x="0" y="3531775"/>
            <a:ext cx="2808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1300">
                <a:solidFill>
                  <a:schemeClr val="dk1"/>
                </a:solidFill>
              </a:rPr>
              <a:t>Note: </a:t>
            </a:r>
            <a:r>
              <a:rPr lang="en-US" sz="1300">
                <a:solidFill>
                  <a:schemeClr val="dk1"/>
                </a:solidFill>
              </a:rPr>
              <a:t>Custom/Complex Type are </a:t>
            </a:r>
            <a:r>
              <a:rPr lang="en-US" sz="1300">
                <a:solidFill>
                  <a:schemeClr val="dk1"/>
                </a:solidFill>
              </a:rPr>
              <a:t> composite date types comprised of multiple primitive/complex type)</a:t>
            </a:r>
            <a:endParaRPr sz="1300">
              <a:solidFill>
                <a:schemeClr val="dk1"/>
              </a:solidFill>
            </a:endParaRPr>
          </a:p>
          <a:p>
            <a:pPr indent="0" lvl="0" marL="0" rtl="0" algn="l">
              <a:spcBef>
                <a:spcPts val="0"/>
              </a:spcBef>
              <a:spcAft>
                <a:spcPts val="0"/>
              </a:spcAft>
              <a:buNone/>
            </a:pPr>
            <a:r>
              <a:t/>
            </a:r>
            <a:endParaRPr/>
          </a:p>
        </p:txBody>
      </p:sp>
      <p:sp>
        <p:nvSpPr>
          <p:cNvPr id="542" name="Google Shape;542;p15"/>
          <p:cNvSpPr txBox="1"/>
          <p:nvPr/>
        </p:nvSpPr>
        <p:spPr>
          <a:xfrm>
            <a:off x="4821175" y="4634350"/>
            <a:ext cx="124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Usage Example</a:t>
            </a:r>
            <a:endParaRPr/>
          </a:p>
        </p:txBody>
      </p:sp>
      <p:pic>
        <p:nvPicPr>
          <p:cNvPr id="543" name="Google Shape;543;p15"/>
          <p:cNvPicPr preferRelativeResize="0"/>
          <p:nvPr/>
        </p:nvPicPr>
        <p:blipFill>
          <a:blip r:embed="rId8">
            <a:alphaModFix/>
          </a:blip>
          <a:stretch>
            <a:fillRect/>
          </a:stretch>
        </p:blipFill>
        <p:spPr>
          <a:xfrm>
            <a:off x="5633506" y="4395525"/>
            <a:ext cx="2338919" cy="2433900"/>
          </a:xfrm>
          <a:prstGeom prst="rect">
            <a:avLst/>
          </a:prstGeom>
          <a:noFill/>
          <a:ln>
            <a:noFill/>
          </a:ln>
        </p:spPr>
      </p:pic>
      <p:sp>
        <p:nvSpPr>
          <p:cNvPr id="544" name="Google Shape;544;p15"/>
          <p:cNvSpPr txBox="1"/>
          <p:nvPr/>
        </p:nvSpPr>
        <p:spPr>
          <a:xfrm>
            <a:off x="2736000" y="299950"/>
            <a:ext cx="434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lt1"/>
                </a:solidFill>
              </a:rPr>
              <a:t>Example: </a:t>
            </a:r>
            <a:r>
              <a:rPr lang="en-US" sz="800">
                <a:solidFill>
                  <a:schemeClr val="lt1"/>
                </a:solidFill>
              </a:rPr>
              <a:t>h</a:t>
            </a:r>
            <a:r>
              <a:rPr lang="en-US" sz="800">
                <a:solidFill>
                  <a:schemeClr val="lt1"/>
                </a:solidFill>
              </a:rPr>
              <a:t>ttps://gerrit.onap.org/r/gitweb?p=ccsdk/cds.git;a=blob;f=components/model-catalog/blueprint-model/test-blueprint/golden/Definitions/data_types.json;h=2a4f39447823de0acad7d7f50922b8a2ec06758a;hb=refs/heads/istanbul</a:t>
            </a:r>
            <a:endParaRPr sz="800">
              <a:solidFill>
                <a:schemeClr val="lt1"/>
              </a:solidFill>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4"/>
          <p:cNvSpPr txBox="1"/>
          <p:nvPr/>
        </p:nvSpPr>
        <p:spPr>
          <a:xfrm>
            <a:off x="215995" y="32410"/>
            <a:ext cx="41538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Data Dictionary</a:t>
            </a:r>
            <a:endParaRPr b="0" sz="3600" strike="noStrike">
              <a:solidFill>
                <a:srgbClr val="FFFFFF"/>
              </a:solidFill>
              <a:latin typeface="Arial"/>
              <a:ea typeface="Arial"/>
              <a:cs typeface="Arial"/>
              <a:sym typeface="Arial"/>
            </a:endParaRPr>
          </a:p>
          <a:p>
            <a:pPr indent="0" lvl="0" marL="0" rtl="0" algn="l">
              <a:spcBef>
                <a:spcPts val="0"/>
              </a:spcBef>
              <a:spcAft>
                <a:spcPts val="0"/>
              </a:spcAft>
              <a:buClr>
                <a:schemeClr val="dk1"/>
              </a:buClr>
              <a:buFont typeface="Arial"/>
              <a:buNone/>
            </a:pPr>
            <a:r>
              <a:rPr lang="en-US">
                <a:solidFill>
                  <a:schemeClr val="lt1"/>
                </a:solidFill>
              </a:rPr>
              <a:t>/Definitions/resources_definition_types.json</a:t>
            </a:r>
            <a:endParaRPr>
              <a:solidFill>
                <a:schemeClr val="lt1"/>
              </a:solidFill>
            </a:endParaRPr>
          </a:p>
        </p:txBody>
      </p:sp>
      <p:sp>
        <p:nvSpPr>
          <p:cNvPr id="550" name="Google Shape;550;p14"/>
          <p:cNvSpPr txBox="1"/>
          <p:nvPr/>
        </p:nvSpPr>
        <p:spPr>
          <a:xfrm>
            <a:off x="7903300" y="0"/>
            <a:ext cx="4259700" cy="819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u="sng" strike="noStrike">
                <a:solidFill>
                  <a:srgbClr val="FFFFFF"/>
                </a:solidFill>
                <a:latin typeface="Arial"/>
                <a:ea typeface="Arial"/>
                <a:cs typeface="Arial"/>
                <a:sym typeface="Arial"/>
                <a:hlinkClick r:id="rId3">
                  <a:extLst>
                    <a:ext uri="{A12FA001-AC4F-418D-AE19-62706E023703}">
                      <ahyp:hlinkClr val="tx"/>
                    </a:ext>
                  </a:extLst>
                </a:hlinkClick>
              </a:rPr>
              <a:t>https://docs.onap.org/projects/onap-ccsdk-cds/en/latest/modelingconcepts/data-dictionary.html</a:t>
            </a:r>
            <a:endParaRPr b="1" sz="1200" strike="noStrike">
              <a:latin typeface="Arial"/>
              <a:ea typeface="Arial"/>
              <a:cs typeface="Arial"/>
              <a:sym typeface="Arial"/>
            </a:endParaRPr>
          </a:p>
          <a:p>
            <a:pPr indent="0" lvl="0" marL="0" marR="0" rtl="0" algn="l">
              <a:spcBef>
                <a:spcPts val="0"/>
              </a:spcBef>
              <a:spcAft>
                <a:spcPts val="0"/>
              </a:spcAft>
              <a:buNone/>
            </a:pPr>
            <a:r>
              <a:rPr b="1" lang="en-US" sz="1200" strike="noStrike">
                <a:solidFill>
                  <a:srgbClr val="FFFFFF"/>
                </a:solidFill>
                <a:latin typeface="Arial"/>
                <a:ea typeface="Arial"/>
                <a:cs typeface="Arial"/>
                <a:sym typeface="Arial"/>
              </a:rPr>
              <a:t>https://wiki.onap.org/display/DW/User+Guide#DD-10035809</a:t>
            </a:r>
            <a:endParaRPr b="1" sz="1200" strike="noStrike">
              <a:latin typeface="Arial"/>
              <a:ea typeface="Arial"/>
              <a:cs typeface="Arial"/>
              <a:sym typeface="Arial"/>
            </a:endParaRPr>
          </a:p>
        </p:txBody>
      </p:sp>
      <p:sp>
        <p:nvSpPr>
          <p:cNvPr id="551" name="Google Shape;551;p14"/>
          <p:cNvSpPr txBox="1"/>
          <p:nvPr/>
        </p:nvSpPr>
        <p:spPr>
          <a:xfrm>
            <a:off x="72000" y="1035351"/>
            <a:ext cx="7776000" cy="1571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trike="noStrike">
                <a:latin typeface="Arial"/>
                <a:ea typeface="Arial"/>
                <a:cs typeface="Arial"/>
                <a:sym typeface="Arial"/>
              </a:rPr>
              <a:t>What</a:t>
            </a:r>
            <a:r>
              <a:rPr b="0" lang="en-US" strike="noStrike">
                <a:latin typeface="Arial"/>
                <a:ea typeface="Arial"/>
                <a:cs typeface="Arial"/>
                <a:sym typeface="Arial"/>
              </a:rPr>
              <a:t>: A data dictionary models how a specific resource can be resolved. It is used for resource resolution by resource resolution component</a:t>
            </a:r>
            <a:endParaRPr b="0" strike="noStrike">
              <a:latin typeface="Arial"/>
              <a:ea typeface="Arial"/>
              <a:cs typeface="Arial"/>
              <a:sym typeface="Arial"/>
            </a:endParaRPr>
          </a:p>
          <a:p>
            <a:pPr indent="0" lvl="0" marL="0" marR="0" rtl="0" algn="l">
              <a:spcBef>
                <a:spcPts val="0"/>
              </a:spcBef>
              <a:spcAft>
                <a:spcPts val="0"/>
              </a:spcAft>
              <a:buNone/>
            </a:pPr>
            <a:r>
              <a:rPr b="1" lang="en-US" strike="noStrike">
                <a:latin typeface="Arial"/>
                <a:ea typeface="Arial"/>
                <a:cs typeface="Arial"/>
                <a:sym typeface="Arial"/>
              </a:rPr>
              <a:t>Why</a:t>
            </a:r>
            <a:r>
              <a:rPr b="0" lang="en-US" strike="noStrike">
                <a:latin typeface="Arial"/>
                <a:ea typeface="Arial"/>
                <a:cs typeface="Arial"/>
                <a:sym typeface="Arial"/>
              </a:rPr>
              <a:t>: The main goal of data dictionary is to define </a:t>
            </a:r>
            <a:r>
              <a:rPr b="1" lang="en-US" strike="noStrike">
                <a:latin typeface="Arial"/>
                <a:ea typeface="Arial"/>
                <a:cs typeface="Arial"/>
                <a:sym typeface="Arial"/>
              </a:rPr>
              <a:t>re-usable entity</a:t>
            </a:r>
            <a:r>
              <a:rPr b="0" lang="en-US" strike="noStrike">
                <a:latin typeface="Arial"/>
                <a:ea typeface="Arial"/>
                <a:cs typeface="Arial"/>
                <a:sym typeface="Arial"/>
              </a:rPr>
              <a:t> that could be shared. </a:t>
            </a:r>
            <a:endParaRPr b="0" strike="noStrike">
              <a:latin typeface="Arial"/>
              <a:ea typeface="Arial"/>
              <a:cs typeface="Arial"/>
              <a:sym typeface="Arial"/>
            </a:endParaRPr>
          </a:p>
          <a:p>
            <a:pPr indent="0" lvl="0" marL="0" marR="0" rtl="0" algn="l">
              <a:spcBef>
                <a:spcPts val="0"/>
              </a:spcBef>
              <a:spcAft>
                <a:spcPts val="0"/>
              </a:spcAft>
              <a:buNone/>
            </a:pPr>
            <a:r>
              <a:rPr b="1" lang="en-US" strike="noStrike"/>
              <a:t>Note</a:t>
            </a:r>
            <a:r>
              <a:rPr b="0" lang="en-US" strike="noStrike">
                <a:latin typeface="Arial"/>
                <a:ea typeface="Arial"/>
                <a:cs typeface="Arial"/>
                <a:sym typeface="Arial"/>
              </a:rPr>
              <a:t>: </a:t>
            </a:r>
            <a:endParaRPr b="0" strike="noStrike">
              <a:latin typeface="Arial"/>
              <a:ea typeface="Arial"/>
              <a:cs typeface="Arial"/>
              <a:sym typeface="Arial"/>
            </a:endParaRPr>
          </a:p>
          <a:p>
            <a:pPr indent="-304800" lvl="0" marL="457200" rtl="0" algn="l">
              <a:spcBef>
                <a:spcPts val="0"/>
              </a:spcBef>
              <a:spcAft>
                <a:spcPts val="0"/>
              </a:spcAft>
              <a:buClr>
                <a:schemeClr val="dk1"/>
              </a:buClr>
              <a:buSzPts val="1200"/>
              <a:buAutoNum type="arabicPeriod"/>
            </a:pPr>
            <a:r>
              <a:rPr lang="en-US" sz="1200">
                <a:solidFill>
                  <a:schemeClr val="dk1"/>
                </a:solidFill>
              </a:rPr>
              <a:t>After Enrichment required Data Dictionary added to definitions/ resources_definition_types.json</a:t>
            </a:r>
            <a:endParaRPr sz="1200">
              <a:solidFill>
                <a:schemeClr val="dk1"/>
              </a:solidFill>
            </a:endParaRPr>
          </a:p>
          <a:p>
            <a:pPr indent="-311150" lvl="0" marL="457200" marR="0" rtl="0" algn="l">
              <a:spcBef>
                <a:spcPts val="0"/>
              </a:spcBef>
              <a:spcAft>
                <a:spcPts val="0"/>
              </a:spcAft>
              <a:buSzPts val="1300"/>
              <a:buAutoNum type="arabicPeriod"/>
            </a:pPr>
            <a:r>
              <a:rPr b="0" lang="en-US" sz="1300" strike="noStrike">
                <a:latin typeface="Arial"/>
                <a:ea typeface="Arial"/>
                <a:cs typeface="Arial"/>
                <a:sym typeface="Arial"/>
              </a:rPr>
              <a:t>Creation of data dictionaries is a standalone activity, separated from the blueprint design. Some starter pack of dictionary </a:t>
            </a:r>
            <a:r>
              <a:rPr lang="en-US" sz="1300"/>
              <a:t>comes with CDS. Also CDS provide API to add/delete new/existing.</a:t>
            </a:r>
            <a:endParaRPr sz="1300"/>
          </a:p>
        </p:txBody>
      </p:sp>
      <p:pic>
        <p:nvPicPr>
          <p:cNvPr id="552" name="Google Shape;552;p14"/>
          <p:cNvPicPr preferRelativeResize="0"/>
          <p:nvPr/>
        </p:nvPicPr>
        <p:blipFill rotWithShape="1">
          <a:blip r:embed="rId4">
            <a:alphaModFix/>
          </a:blip>
          <a:srcRect b="-11801" l="0" r="0" t="-14413"/>
          <a:stretch/>
        </p:blipFill>
        <p:spPr>
          <a:xfrm>
            <a:off x="7911600" y="1070400"/>
            <a:ext cx="4176000" cy="815040"/>
          </a:xfrm>
          <a:prstGeom prst="rect">
            <a:avLst/>
          </a:prstGeom>
          <a:noFill/>
          <a:ln>
            <a:noFill/>
          </a:ln>
        </p:spPr>
      </p:pic>
      <p:sp>
        <p:nvSpPr>
          <p:cNvPr id="553" name="Google Shape;553;p14"/>
          <p:cNvSpPr txBox="1"/>
          <p:nvPr/>
        </p:nvSpPr>
        <p:spPr>
          <a:xfrm>
            <a:off x="8279100" y="1008000"/>
            <a:ext cx="3030600" cy="300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u="sng"/>
              <a:t>Supported Data Dictionary Sources</a:t>
            </a:r>
            <a:endParaRPr u="sng"/>
          </a:p>
        </p:txBody>
      </p:sp>
      <p:pic>
        <p:nvPicPr>
          <p:cNvPr id="554" name="Google Shape;554;p14"/>
          <p:cNvPicPr preferRelativeResize="0"/>
          <p:nvPr/>
        </p:nvPicPr>
        <p:blipFill rotWithShape="1">
          <a:blip r:embed="rId5">
            <a:alphaModFix/>
          </a:blip>
          <a:srcRect b="0" l="0" r="0" t="0"/>
          <a:stretch/>
        </p:blipFill>
        <p:spPr>
          <a:xfrm>
            <a:off x="2054250" y="2840375"/>
            <a:ext cx="5902001" cy="4016175"/>
          </a:xfrm>
          <a:prstGeom prst="rect">
            <a:avLst/>
          </a:prstGeom>
          <a:noFill/>
          <a:ln>
            <a:noFill/>
          </a:ln>
        </p:spPr>
      </p:pic>
      <p:sp>
        <p:nvSpPr>
          <p:cNvPr id="555" name="Google Shape;555;p14"/>
          <p:cNvSpPr txBox="1"/>
          <p:nvPr/>
        </p:nvSpPr>
        <p:spPr>
          <a:xfrm>
            <a:off x="71995" y="3045300"/>
            <a:ext cx="1877683" cy="767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100" strike="noStrike">
                <a:latin typeface="Arial"/>
                <a:ea typeface="Arial"/>
                <a:cs typeface="Arial"/>
                <a:sym typeface="Arial"/>
              </a:rPr>
              <a:t>Data Dictionary to resolve </a:t>
            </a:r>
            <a:endParaRPr b="0" sz="1100" strike="noStrike">
              <a:latin typeface="Arial"/>
              <a:ea typeface="Arial"/>
              <a:cs typeface="Arial"/>
              <a:sym typeface="Arial"/>
            </a:endParaRPr>
          </a:p>
          <a:p>
            <a:pPr indent="0" lvl="0" marL="0" marR="0" rtl="0" algn="l">
              <a:spcBef>
                <a:spcPts val="0"/>
              </a:spcBef>
              <a:spcAft>
                <a:spcPts val="0"/>
              </a:spcAft>
              <a:buNone/>
            </a:pPr>
            <a:r>
              <a:rPr b="1" lang="en-US" sz="1100" strike="noStrike"/>
              <a:t>vf-module-label</a:t>
            </a:r>
            <a:r>
              <a:rPr b="0" lang="en-US" sz="1100" strike="noStrike">
                <a:latin typeface="Arial"/>
                <a:ea typeface="Arial"/>
                <a:cs typeface="Arial"/>
                <a:sym typeface="Arial"/>
              </a:rPr>
              <a:t> by obtaining value from DB</a:t>
            </a:r>
            <a:endParaRPr b="0" sz="1100" strike="noStrike">
              <a:latin typeface="Arial"/>
              <a:ea typeface="Arial"/>
              <a:cs typeface="Arial"/>
              <a:sym typeface="Arial"/>
            </a:endParaRPr>
          </a:p>
        </p:txBody>
      </p:sp>
      <p:cxnSp>
        <p:nvCxnSpPr>
          <p:cNvPr id="556" name="Google Shape;556;p14"/>
          <p:cNvCxnSpPr/>
          <p:nvPr/>
        </p:nvCxnSpPr>
        <p:spPr>
          <a:xfrm>
            <a:off x="946586" y="3599998"/>
            <a:ext cx="1613400" cy="1267800"/>
          </a:xfrm>
          <a:prstGeom prst="straightConnector1">
            <a:avLst/>
          </a:prstGeom>
          <a:noFill/>
          <a:ln cap="flat" cmpd="sng" w="9525">
            <a:solidFill>
              <a:srgbClr val="3465A4"/>
            </a:solidFill>
            <a:prstDash val="dashDot"/>
            <a:round/>
            <a:headEnd len="sm" w="sm" type="none"/>
            <a:tailEnd len="med" w="med" type="triangle"/>
          </a:ln>
        </p:spPr>
      </p:cxnSp>
      <p:sp>
        <p:nvSpPr>
          <p:cNvPr id="557" name="Google Shape;557;p14"/>
          <p:cNvSpPr txBox="1"/>
          <p:nvPr/>
        </p:nvSpPr>
        <p:spPr>
          <a:xfrm>
            <a:off x="72000" y="4248000"/>
            <a:ext cx="2012515" cy="2121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100" strike="noStrike">
                <a:latin typeface="Arial"/>
                <a:ea typeface="Arial"/>
                <a:cs typeface="Arial"/>
                <a:sym typeface="Arial"/>
              </a:rPr>
              <a:t>Input-key-mapping to </a:t>
            </a:r>
            <a:r>
              <a:rPr b="1" lang="en-US" sz="1100" strike="noStrike">
                <a:latin typeface="Arial"/>
                <a:ea typeface="Arial"/>
                <a:cs typeface="Arial"/>
                <a:sym typeface="Arial"/>
              </a:rPr>
              <a:t>rename</a:t>
            </a:r>
            <a:r>
              <a:rPr b="0" lang="en-US" sz="1100" strike="noStrike">
                <a:latin typeface="Arial"/>
                <a:ea typeface="Arial"/>
                <a:cs typeface="Arial"/>
                <a:sym typeface="Arial"/>
              </a:rPr>
              <a:t> input variable</a:t>
            </a:r>
            <a:endParaRPr b="0" sz="1100" strike="noStrike">
              <a:latin typeface="Arial"/>
              <a:ea typeface="Arial"/>
              <a:cs typeface="Arial"/>
              <a:sym typeface="Arial"/>
            </a:endParaRPr>
          </a:p>
          <a:p>
            <a:pPr indent="0" lvl="0" marL="0" marR="0" rtl="0" algn="l">
              <a:spcBef>
                <a:spcPts val="0"/>
              </a:spcBef>
              <a:spcAft>
                <a:spcPts val="0"/>
              </a:spcAft>
              <a:buNone/>
            </a:pPr>
            <a:r>
              <a:rPr b="0" lang="en-US" sz="1100" strike="noStrike">
                <a:latin typeface="Arial"/>
                <a:ea typeface="Arial"/>
                <a:cs typeface="Arial"/>
                <a:sym typeface="Arial"/>
              </a:rPr>
              <a:t>Also input variable obtained by resource resolution defined in dictionary for </a:t>
            </a:r>
            <a:endParaRPr b="0" sz="1100" strike="noStrike">
              <a:latin typeface="Arial"/>
              <a:ea typeface="Arial"/>
              <a:cs typeface="Arial"/>
              <a:sym typeface="Arial"/>
            </a:endParaRPr>
          </a:p>
          <a:p>
            <a:pPr indent="0" lvl="0" marL="0" marR="0" rtl="0" algn="l">
              <a:spcBef>
                <a:spcPts val="0"/>
              </a:spcBef>
              <a:spcAft>
                <a:spcPts val="0"/>
              </a:spcAft>
              <a:buNone/>
            </a:pPr>
            <a:r>
              <a:rPr b="0" lang="en-US" sz="1100" strike="noStrike">
                <a:latin typeface="Arial"/>
                <a:ea typeface="Arial"/>
                <a:cs typeface="Arial"/>
                <a:sym typeface="Arial"/>
              </a:rPr>
              <a:t>Vf-module-model-customization-uuid</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a:p>
            <a:pPr indent="0" lvl="0" marL="0" marR="0" rtl="0" algn="l">
              <a:spcBef>
                <a:spcPts val="0"/>
              </a:spcBef>
              <a:spcAft>
                <a:spcPts val="0"/>
              </a:spcAft>
              <a:buNone/>
            </a:pPr>
            <a:r>
              <a:rPr b="0" lang="en-US" sz="1100" strike="noStrike">
                <a:latin typeface="Arial"/>
                <a:ea typeface="Arial"/>
                <a:cs typeface="Arial"/>
                <a:sym typeface="Arial"/>
              </a:rPr>
              <a:t>Output-key-mapping to </a:t>
            </a:r>
            <a:r>
              <a:rPr b="1" lang="en-US" sz="1100" strike="noStrike">
                <a:latin typeface="Arial"/>
                <a:ea typeface="Arial"/>
                <a:cs typeface="Arial"/>
                <a:sym typeface="Arial"/>
              </a:rPr>
              <a:t>rename</a:t>
            </a:r>
            <a:r>
              <a:rPr b="0" lang="en-US" sz="1100" strike="noStrike">
                <a:latin typeface="Arial"/>
                <a:ea typeface="Arial"/>
                <a:cs typeface="Arial"/>
                <a:sym typeface="Arial"/>
              </a:rPr>
              <a:t> output variable</a:t>
            </a:r>
            <a:endParaRPr b="0" sz="1100" strike="noStrike">
              <a:latin typeface="Arial"/>
              <a:ea typeface="Arial"/>
              <a:cs typeface="Arial"/>
              <a:sym typeface="Arial"/>
            </a:endParaRPr>
          </a:p>
        </p:txBody>
      </p:sp>
      <p:cxnSp>
        <p:nvCxnSpPr>
          <p:cNvPr id="558" name="Google Shape;558;p14"/>
          <p:cNvCxnSpPr/>
          <p:nvPr/>
        </p:nvCxnSpPr>
        <p:spPr>
          <a:xfrm>
            <a:off x="1296420" y="4463998"/>
            <a:ext cx="1385100" cy="908400"/>
          </a:xfrm>
          <a:prstGeom prst="straightConnector1">
            <a:avLst/>
          </a:prstGeom>
          <a:noFill/>
          <a:ln cap="flat" cmpd="sng" w="9525">
            <a:solidFill>
              <a:srgbClr val="3465A4"/>
            </a:solidFill>
            <a:prstDash val="dashDot"/>
            <a:round/>
            <a:headEnd len="sm" w="sm" type="none"/>
            <a:tailEnd len="med" w="med" type="triangle"/>
          </a:ln>
        </p:spPr>
      </p:cxnSp>
      <p:cxnSp>
        <p:nvCxnSpPr>
          <p:cNvPr id="559" name="Google Shape;559;p14"/>
          <p:cNvCxnSpPr/>
          <p:nvPr/>
        </p:nvCxnSpPr>
        <p:spPr>
          <a:xfrm flipH="1" rot="10800000">
            <a:off x="3877475" y="5316425"/>
            <a:ext cx="719400" cy="532500"/>
          </a:xfrm>
          <a:prstGeom prst="straightConnector1">
            <a:avLst/>
          </a:prstGeom>
          <a:noFill/>
          <a:ln cap="flat" cmpd="sng" w="9525">
            <a:solidFill>
              <a:srgbClr val="3465A4"/>
            </a:solidFill>
            <a:prstDash val="dashDot"/>
            <a:round/>
            <a:headEnd len="sm" w="sm" type="none"/>
            <a:tailEnd len="med" w="med" type="triangle"/>
          </a:ln>
        </p:spPr>
      </p:cxnSp>
      <p:cxnSp>
        <p:nvCxnSpPr>
          <p:cNvPr id="560" name="Google Shape;560;p14"/>
          <p:cNvCxnSpPr/>
          <p:nvPr/>
        </p:nvCxnSpPr>
        <p:spPr>
          <a:xfrm rot="10800000">
            <a:off x="4944847" y="5544598"/>
            <a:ext cx="5400" cy="589200"/>
          </a:xfrm>
          <a:prstGeom prst="straightConnector1">
            <a:avLst/>
          </a:prstGeom>
          <a:noFill/>
          <a:ln cap="flat" cmpd="sng" w="9525">
            <a:solidFill>
              <a:srgbClr val="3465A4"/>
            </a:solidFill>
            <a:prstDash val="dashDot"/>
            <a:round/>
            <a:headEnd len="sm" w="sm" type="none"/>
            <a:tailEnd len="med" w="med" type="triangle"/>
          </a:ln>
        </p:spPr>
      </p:cxnSp>
      <p:cxnSp>
        <p:nvCxnSpPr>
          <p:cNvPr id="561" name="Google Shape;561;p14"/>
          <p:cNvCxnSpPr/>
          <p:nvPr/>
        </p:nvCxnSpPr>
        <p:spPr>
          <a:xfrm flipH="1" rot="10800000">
            <a:off x="1633275" y="5755425"/>
            <a:ext cx="1011000" cy="164100"/>
          </a:xfrm>
          <a:prstGeom prst="straightConnector1">
            <a:avLst/>
          </a:prstGeom>
          <a:noFill/>
          <a:ln cap="flat" cmpd="sng" w="9525">
            <a:solidFill>
              <a:srgbClr val="3465A4"/>
            </a:solidFill>
            <a:prstDash val="dashDot"/>
            <a:round/>
            <a:headEnd len="sm" w="sm" type="none"/>
            <a:tailEnd len="med" w="med" type="triangle"/>
          </a:ln>
        </p:spPr>
      </p:cxnSp>
      <p:pic>
        <p:nvPicPr>
          <p:cNvPr id="562" name="Google Shape;562;p14"/>
          <p:cNvPicPr preferRelativeResize="0"/>
          <p:nvPr/>
        </p:nvPicPr>
        <p:blipFill>
          <a:blip r:embed="rId6">
            <a:alphaModFix/>
          </a:blip>
          <a:stretch>
            <a:fillRect/>
          </a:stretch>
        </p:blipFill>
        <p:spPr>
          <a:xfrm>
            <a:off x="7956250" y="2571600"/>
            <a:ext cx="4153800" cy="1714658"/>
          </a:xfrm>
          <a:prstGeom prst="rect">
            <a:avLst/>
          </a:prstGeom>
          <a:noFill/>
          <a:ln>
            <a:noFill/>
          </a:ln>
        </p:spPr>
      </p:pic>
      <p:sp>
        <p:nvSpPr>
          <p:cNvPr id="563" name="Google Shape;563;p14"/>
          <p:cNvSpPr txBox="1"/>
          <p:nvPr/>
        </p:nvSpPr>
        <p:spPr>
          <a:xfrm>
            <a:off x="4884200" y="5562150"/>
            <a:ext cx="18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one data dictionary resource dependent on other, would result in dependent resolution first.</a:t>
            </a:r>
            <a:endParaRPr sz="800"/>
          </a:p>
        </p:txBody>
      </p:sp>
      <p:sp>
        <p:nvSpPr>
          <p:cNvPr id="564" name="Google Shape;564;p14"/>
          <p:cNvSpPr txBox="1"/>
          <p:nvPr/>
        </p:nvSpPr>
        <p:spPr>
          <a:xfrm>
            <a:off x="8534900" y="2274150"/>
            <a:ext cx="3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Available/Starter Data Dictionary</a:t>
            </a:r>
            <a:endParaRPr u="sng"/>
          </a:p>
        </p:txBody>
      </p:sp>
      <p:pic>
        <p:nvPicPr>
          <p:cNvPr id="565" name="Google Shape;565;p14"/>
          <p:cNvPicPr preferRelativeResize="0"/>
          <p:nvPr/>
        </p:nvPicPr>
        <p:blipFill>
          <a:blip r:embed="rId7">
            <a:alphaModFix/>
          </a:blip>
          <a:stretch>
            <a:fillRect/>
          </a:stretch>
        </p:blipFill>
        <p:spPr>
          <a:xfrm>
            <a:off x="7932475" y="4763975"/>
            <a:ext cx="4259776" cy="2045825"/>
          </a:xfrm>
          <a:prstGeom prst="rect">
            <a:avLst/>
          </a:prstGeom>
          <a:noFill/>
          <a:ln>
            <a:noFill/>
          </a:ln>
        </p:spPr>
      </p:pic>
      <p:sp>
        <p:nvSpPr>
          <p:cNvPr id="566" name="Google Shape;566;p14"/>
          <p:cNvSpPr txBox="1"/>
          <p:nvPr/>
        </p:nvSpPr>
        <p:spPr>
          <a:xfrm>
            <a:off x="7798200" y="4480613"/>
            <a:ext cx="415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t>API to manage Data Dictionary</a:t>
            </a:r>
            <a:endParaRPr u="sng"/>
          </a:p>
        </p:txBody>
      </p:sp>
      <p:sp>
        <p:nvSpPr>
          <p:cNvPr id="567" name="Google Shape;567;p14"/>
          <p:cNvSpPr txBox="1"/>
          <p:nvPr/>
        </p:nvSpPr>
        <p:spPr>
          <a:xfrm>
            <a:off x="4008275" y="2737600"/>
            <a:ext cx="16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Usage </a:t>
            </a:r>
            <a:r>
              <a:rPr lang="en-US" u="sng"/>
              <a:t>Example</a:t>
            </a:r>
            <a:endParaRPr u="sng"/>
          </a:p>
        </p:txBody>
      </p:sp>
      <p:sp>
        <p:nvSpPr>
          <p:cNvPr id="568" name="Google Shape;568;p14"/>
          <p:cNvSpPr txBox="1"/>
          <p:nvPr/>
        </p:nvSpPr>
        <p:spPr>
          <a:xfrm>
            <a:off x="6334875" y="5260175"/>
            <a:ext cx="168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rgbClr val="067D17"/>
                </a:solidFill>
                <a:highlight>
                  <a:srgbClr val="FFFFFF"/>
                </a:highlight>
                <a:latin typeface="Courier New"/>
                <a:ea typeface="Courier New"/>
                <a:cs typeface="Courier New"/>
                <a:sym typeface="Courier New"/>
              </a:rPr>
              <a:t>sdnctl.VF_MODULE_MODEL.customization_uuid=:customizationid"</a:t>
            </a:r>
            <a:r>
              <a:rPr lang="en-US" sz="600">
                <a:solidFill>
                  <a:srgbClr val="080808"/>
                </a:solidFill>
                <a:highlight>
                  <a:srgbClr val="FFFFFF"/>
                </a:highlight>
                <a:latin typeface="Courier New"/>
                <a:ea typeface="Courier New"/>
                <a:cs typeface="Courier New"/>
                <a:sym typeface="Courier New"/>
              </a:rPr>
              <a:t>,</a:t>
            </a:r>
            <a:endParaRPr sz="1000"/>
          </a:p>
        </p:txBody>
      </p:sp>
      <p:sp>
        <p:nvSpPr>
          <p:cNvPr id="569" name="Google Shape;569;p14"/>
          <p:cNvSpPr txBox="1"/>
          <p:nvPr/>
        </p:nvSpPr>
        <p:spPr>
          <a:xfrm>
            <a:off x="3690625" y="65400"/>
            <a:ext cx="396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lt1"/>
                </a:solidFill>
              </a:rPr>
              <a:t>Example: https://gerrit.onap.org/r/gitweb?p=ccsdk/cds.git;a=blob;f=components/model-catalog/blueprint-model/test-blueprint/golden/Definitions/resources_definition_types.json;h=475d8641a87b781ffa65bca7e45191cc83455908;hb=refs/heads/istanbul</a:t>
            </a:r>
            <a:endParaRPr sz="800">
              <a:solidFill>
                <a:schemeClr val="lt1"/>
              </a:solidFill>
            </a:endParaRPr>
          </a:p>
          <a:p>
            <a:pPr indent="0" lvl="0" marL="0" rtl="0" algn="l">
              <a:spcBef>
                <a:spcPts val="0"/>
              </a:spcBef>
              <a:spcAft>
                <a:spcPts val="0"/>
              </a:spcAft>
              <a:buNone/>
            </a:pPr>
            <a:r>
              <a:t/>
            </a:r>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190bc92cb8_0_238"/>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i="0" lang="en-US" sz="3600" u="none" cap="none" strike="noStrike">
                <a:solidFill>
                  <a:srgbClr val="FFFFFF"/>
                </a:solidFill>
                <a:latin typeface="Arial"/>
                <a:ea typeface="Arial"/>
                <a:cs typeface="Arial"/>
                <a:sym typeface="Arial"/>
              </a:rPr>
              <a:t>Agenda</a:t>
            </a:r>
            <a:endParaRPr b="0" i="0" sz="3600" u="none" cap="none" strike="noStrike">
              <a:solidFill>
                <a:srgbClr val="000000"/>
              </a:solidFill>
              <a:latin typeface="Calibri"/>
              <a:ea typeface="Calibri"/>
              <a:cs typeface="Calibri"/>
              <a:sym typeface="Calibri"/>
            </a:endParaRPr>
          </a:p>
        </p:txBody>
      </p:sp>
      <p:sp>
        <p:nvSpPr>
          <p:cNvPr id="136" name="Google Shape;136;g1190bc92cb8_0_238"/>
          <p:cNvSpPr txBox="1"/>
          <p:nvPr/>
        </p:nvSpPr>
        <p:spPr>
          <a:xfrm>
            <a:off x="315000" y="1431925"/>
            <a:ext cx="11305500" cy="4552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lang="en-US" sz="2500"/>
              <a:t>CDS Overview</a:t>
            </a:r>
            <a:endParaRPr sz="2500"/>
          </a:p>
          <a:p>
            <a:pPr indent="-387350" lvl="0" marL="457200" rtl="0" algn="l">
              <a:lnSpc>
                <a:spcPct val="115000"/>
              </a:lnSpc>
              <a:spcBef>
                <a:spcPts val="0"/>
              </a:spcBef>
              <a:spcAft>
                <a:spcPts val="0"/>
              </a:spcAft>
              <a:buSzPts val="2500"/>
              <a:buChar char="➢"/>
            </a:pPr>
            <a:r>
              <a:rPr lang="en-US" sz="2500"/>
              <a:t>Architecture</a:t>
            </a:r>
            <a:endParaRPr sz="2500"/>
          </a:p>
          <a:p>
            <a:pPr indent="-387350" lvl="0" marL="457200" rtl="0" algn="l">
              <a:lnSpc>
                <a:spcPct val="115000"/>
              </a:lnSpc>
              <a:spcBef>
                <a:spcPts val="0"/>
              </a:spcBef>
              <a:spcAft>
                <a:spcPts val="0"/>
              </a:spcAft>
              <a:buSzPts val="2500"/>
              <a:buChar char="➢"/>
            </a:pPr>
            <a:r>
              <a:rPr lang="en-US" sz="2500"/>
              <a:t>Data Flow</a:t>
            </a:r>
            <a:endParaRPr sz="2500"/>
          </a:p>
          <a:p>
            <a:pPr indent="-387350" lvl="0" marL="457200" rtl="0" algn="l">
              <a:lnSpc>
                <a:spcPct val="115000"/>
              </a:lnSpc>
              <a:spcBef>
                <a:spcPts val="0"/>
              </a:spcBef>
              <a:spcAft>
                <a:spcPts val="0"/>
              </a:spcAft>
              <a:buSzPts val="2500"/>
              <a:buChar char="➢"/>
            </a:pPr>
            <a:r>
              <a:rPr lang="en-US" sz="2500"/>
              <a:t>API + External Interactions</a:t>
            </a:r>
            <a:endParaRPr sz="2500"/>
          </a:p>
          <a:p>
            <a:pPr indent="-387350" lvl="0" marL="457200" rtl="0" algn="l">
              <a:lnSpc>
                <a:spcPct val="115000"/>
              </a:lnSpc>
              <a:spcBef>
                <a:spcPts val="0"/>
              </a:spcBef>
              <a:spcAft>
                <a:spcPts val="0"/>
              </a:spcAft>
              <a:buSzPts val="2500"/>
              <a:buChar char="➢"/>
            </a:pPr>
            <a:r>
              <a:rPr lang="en-US" sz="2500"/>
              <a:t>Modeling Concepts + </a:t>
            </a:r>
            <a:r>
              <a:rPr lang="en-US" sz="2500">
                <a:solidFill>
                  <a:schemeClr val="dk1"/>
                </a:solidFill>
              </a:rPr>
              <a:t>CBA Format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Additional Key Features/Components</a:t>
            </a:r>
            <a:endParaRPr sz="2500">
              <a:solidFill>
                <a:schemeClr val="dk1"/>
              </a:solidFill>
            </a:endParaRPr>
          </a:p>
          <a:p>
            <a:pPr indent="-387350" lvl="0" marL="457200" marR="0" rtl="0" algn="l">
              <a:lnSpc>
                <a:spcPct val="115000"/>
              </a:lnSpc>
              <a:spcBef>
                <a:spcPts val="0"/>
              </a:spcBef>
              <a:spcAft>
                <a:spcPts val="0"/>
              </a:spcAft>
              <a:buSzPts val="2500"/>
              <a:buChar char="➢"/>
            </a:pPr>
            <a:r>
              <a:rPr lang="en-US" sz="2500"/>
              <a:t>Use-cases Involvement</a:t>
            </a:r>
            <a:endParaRPr sz="2500"/>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CDS Release wise Feature/Roadmap</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Code </a:t>
            </a:r>
            <a:r>
              <a:rPr lang="en-US" sz="2500">
                <a:solidFill>
                  <a:schemeClr val="dk1"/>
                </a:solidFill>
              </a:rPr>
              <a:t>Frequency</a:t>
            </a:r>
            <a:r>
              <a:rPr lang="en-US" sz="2500">
                <a:solidFill>
                  <a:schemeClr val="dk1"/>
                </a:solidFill>
              </a:rPr>
              <a:t> and Summary</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SDNC vs CDS</a:t>
            </a:r>
            <a:endParaRPr sz="25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6"/>
          <p:cNvSpPr txBox="1"/>
          <p:nvPr/>
        </p:nvSpPr>
        <p:spPr>
          <a:xfrm>
            <a:off x="9706750" y="144000"/>
            <a:ext cx="2317200" cy="858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FFFFFF"/>
                </a:solidFill>
                <a:latin typeface="Arial"/>
                <a:ea typeface="Arial"/>
                <a:cs typeface="Arial"/>
                <a:sym typeface="Arial"/>
              </a:rPr>
              <a:t>https://docs.onap.org/projects/onap-ccsdk-cds/en/latest/modelingconcepts/artifact-type.html</a:t>
            </a:r>
            <a:endParaRPr b="0" sz="1200" strike="noStrike">
              <a:solidFill>
                <a:srgbClr val="FFFFFF"/>
              </a:solidFill>
              <a:latin typeface="Arial"/>
              <a:ea typeface="Arial"/>
              <a:cs typeface="Arial"/>
              <a:sym typeface="Arial"/>
            </a:endParaRPr>
          </a:p>
        </p:txBody>
      </p:sp>
      <p:sp>
        <p:nvSpPr>
          <p:cNvPr id="575" name="Google Shape;575;p16"/>
          <p:cNvSpPr txBox="1"/>
          <p:nvPr/>
        </p:nvSpPr>
        <p:spPr>
          <a:xfrm>
            <a:off x="-35009" y="-39600"/>
            <a:ext cx="32142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Artifact Type</a:t>
            </a:r>
            <a:endParaRPr b="0" sz="3600" strike="noStrike">
              <a:solidFill>
                <a:srgbClr val="FFFFFF"/>
              </a:solidFill>
              <a:latin typeface="Arial"/>
              <a:ea typeface="Arial"/>
              <a:cs typeface="Arial"/>
              <a:sym typeface="Arial"/>
            </a:endParaRPr>
          </a:p>
          <a:p>
            <a:pPr indent="0" lvl="0" marL="0" marR="0" rtl="0" algn="l">
              <a:spcBef>
                <a:spcPts val="0"/>
              </a:spcBef>
              <a:spcAft>
                <a:spcPts val="0"/>
              </a:spcAft>
              <a:buNone/>
            </a:pPr>
            <a:r>
              <a:rPr lang="en-US">
                <a:solidFill>
                  <a:srgbClr val="FFFFFF"/>
                </a:solidFill>
              </a:rPr>
              <a:t>/Definitions/artifact_types.json</a:t>
            </a:r>
            <a:endParaRPr>
              <a:solidFill>
                <a:srgbClr val="FFFFFF"/>
              </a:solidFill>
            </a:endParaRPr>
          </a:p>
        </p:txBody>
      </p:sp>
      <p:sp>
        <p:nvSpPr>
          <p:cNvPr id="576" name="Google Shape;576;p16"/>
          <p:cNvSpPr txBox="1"/>
          <p:nvPr/>
        </p:nvSpPr>
        <p:spPr>
          <a:xfrm>
            <a:off x="0" y="1002300"/>
            <a:ext cx="5934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Represents the </a:t>
            </a:r>
            <a:r>
              <a:rPr b="1" lang="en-US" sz="1100">
                <a:solidFill>
                  <a:schemeClr val="dk1"/>
                </a:solidFill>
              </a:rPr>
              <a:t>artifact details, like velocity/jinja template, DG file, resource-resolution mapping file, scripts.</a:t>
            </a:r>
            <a:endParaRPr b="1" sz="1100">
              <a:solidFill>
                <a:schemeClr val="dk1"/>
              </a:solidFill>
            </a:endParaRPr>
          </a:p>
          <a:p>
            <a:pPr indent="0" lvl="0" marL="0" rtl="0" algn="l">
              <a:lnSpc>
                <a:spcPct val="115000"/>
              </a:lnSpc>
              <a:spcBef>
                <a:spcPts val="1200"/>
              </a:spcBef>
              <a:spcAft>
                <a:spcPts val="1200"/>
              </a:spcAft>
              <a:buNone/>
            </a:pPr>
            <a:r>
              <a:rPr b="1" lang="en-US" sz="1100">
                <a:solidFill>
                  <a:schemeClr val="dk1"/>
                </a:solidFill>
              </a:rPr>
              <a:t>Note: Artifact types are fixed. User can’t add/delete</a:t>
            </a:r>
            <a:endParaRPr b="1" sz="1100">
              <a:solidFill>
                <a:schemeClr val="dk1"/>
              </a:solidFill>
            </a:endParaRPr>
          </a:p>
        </p:txBody>
      </p:sp>
      <p:sp>
        <p:nvSpPr>
          <p:cNvPr id="577" name="Google Shape;577;p16"/>
          <p:cNvSpPr txBox="1"/>
          <p:nvPr/>
        </p:nvSpPr>
        <p:spPr>
          <a:xfrm>
            <a:off x="2438400" y="1920350"/>
            <a:ext cx="3214200" cy="33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u="sng">
                <a:solidFill>
                  <a:schemeClr val="dk1"/>
                </a:solidFill>
              </a:rPr>
              <a:t>artifact-template-velocity</a:t>
            </a:r>
            <a:endParaRPr b="1" sz="1100" u="sng">
              <a:solidFill>
                <a:schemeClr val="dk1"/>
              </a:solidFill>
            </a:endParaRPr>
          </a:p>
          <a:p>
            <a:pPr indent="0" lvl="0" marL="0" rtl="0" algn="l">
              <a:lnSpc>
                <a:spcPct val="115000"/>
              </a:lnSpc>
              <a:spcBef>
                <a:spcPts val="1200"/>
              </a:spcBef>
              <a:spcAft>
                <a:spcPts val="0"/>
              </a:spcAft>
              <a:buNone/>
            </a:pPr>
            <a:r>
              <a:rPr lang="en-US" sz="1100">
                <a:solidFill>
                  <a:schemeClr val="dk1"/>
                </a:solidFill>
              </a:rPr>
              <a:t>Represents an Apache Velocity template. File must have </a:t>
            </a:r>
            <a:r>
              <a:rPr b="1" lang="en-US" sz="1100">
                <a:solidFill>
                  <a:schemeClr val="dk1"/>
                </a:solidFill>
              </a:rPr>
              <a:t>.vtl</a:t>
            </a:r>
            <a:r>
              <a:rPr lang="en-US" sz="1100">
                <a:solidFill>
                  <a:schemeClr val="dk1"/>
                </a:solidFill>
              </a:rPr>
              <a:t> extension.</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Why</a:t>
            </a:r>
            <a:r>
              <a:rPr lang="en-US" sz="1100">
                <a:solidFill>
                  <a:schemeClr val="dk1"/>
                </a:solidFill>
              </a:rPr>
              <a:t>: The </a:t>
            </a:r>
            <a:r>
              <a:rPr b="1" lang="en-US" sz="1100">
                <a:solidFill>
                  <a:schemeClr val="dk1"/>
                </a:solidFill>
              </a:rPr>
              <a:t>template</a:t>
            </a:r>
            <a:r>
              <a:rPr lang="en-US" sz="1100">
                <a:solidFill>
                  <a:schemeClr val="dk1"/>
                </a:solidFill>
              </a:rPr>
              <a:t> can represent anything, such as device config, payload to interact with 3rd party systems, resource-accumulator template, etc</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Example: REST payload while communicating with 3rd party controller/device can be modelled in velocity template</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Often a template will be </a:t>
            </a:r>
            <a:r>
              <a:rPr b="1" lang="en-US" sz="1100">
                <a:solidFill>
                  <a:schemeClr val="dk1"/>
                </a:solidFill>
              </a:rPr>
              <a:t>parameterized</a:t>
            </a:r>
            <a:r>
              <a:rPr lang="en-US" sz="1100">
                <a:solidFill>
                  <a:schemeClr val="dk1"/>
                </a:solidFill>
              </a:rPr>
              <a:t>, and each </a:t>
            </a:r>
            <a:r>
              <a:rPr b="1" lang="en-US" sz="1100">
                <a:solidFill>
                  <a:schemeClr val="dk1"/>
                </a:solidFill>
              </a:rPr>
              <a:t>parameter</a:t>
            </a:r>
            <a:r>
              <a:rPr lang="en-US" sz="1100">
                <a:solidFill>
                  <a:schemeClr val="dk1"/>
                </a:solidFill>
              </a:rPr>
              <a:t> must be defined within an mapping file (see ‘Mapping’ in this tab).</a:t>
            </a:r>
            <a:endParaRPr sz="1100">
              <a:solidFill>
                <a:schemeClr val="dk1"/>
              </a:solidFill>
            </a:endParaRPr>
          </a:p>
        </p:txBody>
      </p:sp>
      <p:sp>
        <p:nvSpPr>
          <p:cNvPr id="578" name="Google Shape;578;p16"/>
          <p:cNvSpPr txBox="1"/>
          <p:nvPr/>
        </p:nvSpPr>
        <p:spPr>
          <a:xfrm>
            <a:off x="2485125" y="5274600"/>
            <a:ext cx="3111300" cy="12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u="sng">
                <a:solidFill>
                  <a:schemeClr val="dk1"/>
                </a:solidFill>
              </a:rPr>
              <a:t>artifact-template-jinja</a:t>
            </a:r>
            <a:endParaRPr b="1" sz="1100" u="sng">
              <a:solidFill>
                <a:schemeClr val="dk1"/>
              </a:solidFill>
            </a:endParaRPr>
          </a:p>
          <a:p>
            <a:pPr indent="0" lvl="0" marL="0" rtl="0" algn="l">
              <a:lnSpc>
                <a:spcPct val="115000"/>
              </a:lnSpc>
              <a:spcBef>
                <a:spcPts val="1200"/>
              </a:spcBef>
              <a:spcAft>
                <a:spcPts val="0"/>
              </a:spcAft>
              <a:buNone/>
            </a:pPr>
            <a:r>
              <a:rPr lang="en-US" sz="1100">
                <a:solidFill>
                  <a:schemeClr val="dk1"/>
                </a:solidFill>
              </a:rPr>
              <a:t>Represents an Jinja template. File must have </a:t>
            </a:r>
            <a:r>
              <a:rPr b="1" lang="en-US" sz="1100">
                <a:solidFill>
                  <a:schemeClr val="dk1"/>
                </a:solidFill>
              </a:rPr>
              <a:t>.jinja</a:t>
            </a:r>
            <a:r>
              <a:rPr lang="en-US" sz="1100">
                <a:solidFill>
                  <a:schemeClr val="dk1"/>
                </a:solidFill>
              </a:rPr>
              <a:t> extension.</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Purpose is same with velocity template</a:t>
            </a:r>
            <a:endParaRPr sz="1100">
              <a:solidFill>
                <a:schemeClr val="dk1"/>
              </a:solidFill>
            </a:endParaRPr>
          </a:p>
        </p:txBody>
      </p:sp>
      <p:sp>
        <p:nvSpPr>
          <p:cNvPr id="579" name="Google Shape;579;p16"/>
          <p:cNvSpPr txBox="1"/>
          <p:nvPr/>
        </p:nvSpPr>
        <p:spPr>
          <a:xfrm>
            <a:off x="7962250" y="16061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u="sng">
                <a:solidFill>
                  <a:schemeClr val="dk1"/>
                </a:solidFill>
              </a:rPr>
              <a:t>artifact-mapping-resource</a:t>
            </a:r>
            <a:endParaRPr b="1" sz="1100" u="sng">
              <a:solidFill>
                <a:schemeClr val="dk1"/>
              </a:solidFill>
            </a:endParaRPr>
          </a:p>
        </p:txBody>
      </p:sp>
      <p:sp>
        <p:nvSpPr>
          <p:cNvPr id="580" name="Google Shape;580;p16"/>
          <p:cNvSpPr txBox="1"/>
          <p:nvPr/>
        </p:nvSpPr>
        <p:spPr>
          <a:xfrm>
            <a:off x="5904850" y="1792475"/>
            <a:ext cx="63255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This type is meant to represent </a:t>
            </a:r>
            <a:r>
              <a:rPr b="1" lang="en-US" sz="1100">
                <a:solidFill>
                  <a:schemeClr val="dk1"/>
                </a:solidFill>
              </a:rPr>
              <a:t>mapping</a:t>
            </a:r>
            <a:r>
              <a:rPr lang="en-US" sz="1100">
                <a:solidFill>
                  <a:schemeClr val="dk1"/>
                </a:solidFill>
              </a:rPr>
              <a:t> files defining the </a:t>
            </a:r>
            <a:r>
              <a:rPr b="1" lang="en-US" sz="1100">
                <a:solidFill>
                  <a:schemeClr val="dk1"/>
                </a:solidFill>
              </a:rPr>
              <a:t>contract of each resource</a:t>
            </a:r>
            <a:r>
              <a:rPr lang="en-US" sz="1100">
                <a:solidFill>
                  <a:schemeClr val="dk1"/>
                </a:solidFill>
              </a:rPr>
              <a:t> to be resolved. File must have </a:t>
            </a:r>
            <a:r>
              <a:rPr b="1" lang="en-US" sz="1100">
                <a:solidFill>
                  <a:schemeClr val="dk1"/>
                </a:solidFill>
              </a:rPr>
              <a:t>.json</a:t>
            </a:r>
            <a:r>
              <a:rPr lang="en-US" sz="1100">
                <a:solidFill>
                  <a:schemeClr val="dk1"/>
                </a:solidFill>
              </a:rPr>
              <a:t> extension.</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Why</a:t>
            </a:r>
            <a:r>
              <a:rPr lang="en-US" sz="1100">
                <a:solidFill>
                  <a:schemeClr val="dk1"/>
                </a:solidFill>
              </a:rPr>
              <a:t>: Mapping between template and data-dictionary</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Each </a:t>
            </a:r>
            <a:r>
              <a:rPr b="1" lang="en-US" sz="1100">
                <a:solidFill>
                  <a:schemeClr val="dk1"/>
                </a:solidFill>
              </a:rPr>
              <a:t>parameter</a:t>
            </a:r>
            <a:r>
              <a:rPr lang="en-US" sz="1100">
                <a:solidFill>
                  <a:schemeClr val="dk1"/>
                </a:solidFill>
              </a:rPr>
              <a:t> in a template (velocity or jinja) </a:t>
            </a:r>
            <a:r>
              <a:rPr b="1" lang="en-US" sz="1100">
                <a:solidFill>
                  <a:schemeClr val="dk1"/>
                </a:solidFill>
              </a:rPr>
              <a:t>must</a:t>
            </a:r>
            <a:r>
              <a:rPr lang="en-US" sz="1100">
                <a:solidFill>
                  <a:schemeClr val="dk1"/>
                </a:solidFill>
              </a:rPr>
              <a:t> have a corresponding mapping definition,                                                       modeled using datatype-resource-assignment (see</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Data type</a:t>
            </a:r>
            <a:r>
              <a:rPr lang="en-US" sz="1100">
                <a:solidFill>
                  <a:schemeClr val="dk1"/>
                </a:solidFill>
              </a:rPr>
              <a:t>-&gt; resources-</a:t>
            </a:r>
            <a:r>
              <a:rPr lang="en-US" sz="1100">
                <a:solidFill>
                  <a:schemeClr val="dk1"/>
                </a:solidFill>
              </a:rPr>
              <a:t>assignment</a:t>
            </a:r>
            <a:r>
              <a:rPr lang="en-US" sz="1100">
                <a:solidFill>
                  <a:schemeClr val="dk1"/>
                </a:solidFill>
              </a:rPr>
              <a:t>) - DataType page</a:t>
            </a:r>
            <a:endParaRPr/>
          </a:p>
        </p:txBody>
      </p:sp>
      <p:cxnSp>
        <p:nvCxnSpPr>
          <p:cNvPr id="581" name="Google Shape;581;p16"/>
          <p:cNvCxnSpPr/>
          <p:nvPr/>
        </p:nvCxnSpPr>
        <p:spPr>
          <a:xfrm flipH="1" rot="10800000">
            <a:off x="4998475" y="3101925"/>
            <a:ext cx="1037100" cy="1541700"/>
          </a:xfrm>
          <a:prstGeom prst="straightConnector1">
            <a:avLst/>
          </a:prstGeom>
          <a:noFill/>
          <a:ln cap="flat" cmpd="sng" w="9525">
            <a:solidFill>
              <a:schemeClr val="dk2"/>
            </a:solidFill>
            <a:prstDash val="solid"/>
            <a:round/>
            <a:headEnd len="med" w="med" type="stealth"/>
            <a:tailEnd len="med" w="med" type="triangle"/>
          </a:ln>
        </p:spPr>
      </p:cxnSp>
      <p:pic>
        <p:nvPicPr>
          <p:cNvPr id="582" name="Google Shape;582;p16"/>
          <p:cNvPicPr preferRelativeResize="0"/>
          <p:nvPr/>
        </p:nvPicPr>
        <p:blipFill>
          <a:blip r:embed="rId5">
            <a:alphaModFix/>
          </a:blip>
          <a:stretch>
            <a:fillRect/>
          </a:stretch>
        </p:blipFill>
        <p:spPr>
          <a:xfrm>
            <a:off x="6044075" y="1002293"/>
            <a:ext cx="5934075" cy="692700"/>
          </a:xfrm>
          <a:prstGeom prst="rect">
            <a:avLst/>
          </a:prstGeom>
          <a:noFill/>
          <a:ln>
            <a:noFill/>
          </a:ln>
        </p:spPr>
      </p:pic>
      <p:cxnSp>
        <p:nvCxnSpPr>
          <p:cNvPr id="583" name="Google Shape;583;p16"/>
          <p:cNvCxnSpPr/>
          <p:nvPr/>
        </p:nvCxnSpPr>
        <p:spPr>
          <a:xfrm flipH="1">
            <a:off x="9221875" y="1569675"/>
            <a:ext cx="196200" cy="130800"/>
          </a:xfrm>
          <a:prstGeom prst="straightConnector1">
            <a:avLst/>
          </a:prstGeom>
          <a:noFill/>
          <a:ln cap="flat" cmpd="sng" w="9525">
            <a:solidFill>
              <a:srgbClr val="980000"/>
            </a:solidFill>
            <a:prstDash val="solid"/>
            <a:round/>
            <a:headEnd len="med" w="med" type="none"/>
            <a:tailEnd len="med" w="med" type="triangle"/>
          </a:ln>
        </p:spPr>
      </p:cxnSp>
      <p:cxnSp>
        <p:nvCxnSpPr>
          <p:cNvPr id="584" name="Google Shape;584;p16"/>
          <p:cNvCxnSpPr/>
          <p:nvPr/>
        </p:nvCxnSpPr>
        <p:spPr>
          <a:xfrm flipH="1">
            <a:off x="3709225" y="1485600"/>
            <a:ext cx="2700300" cy="523200"/>
          </a:xfrm>
          <a:prstGeom prst="straightConnector1">
            <a:avLst/>
          </a:prstGeom>
          <a:noFill/>
          <a:ln cap="flat" cmpd="sng" w="9525">
            <a:solidFill>
              <a:srgbClr val="980000"/>
            </a:solidFill>
            <a:prstDash val="solid"/>
            <a:round/>
            <a:headEnd len="med" w="med" type="none"/>
            <a:tailEnd len="med" w="med" type="triangle"/>
          </a:ln>
        </p:spPr>
      </p:cxnSp>
      <p:sp>
        <p:nvSpPr>
          <p:cNvPr id="585" name="Google Shape;585;p16"/>
          <p:cNvSpPr txBox="1"/>
          <p:nvPr/>
        </p:nvSpPr>
        <p:spPr>
          <a:xfrm>
            <a:off x="10503575" y="1002300"/>
            <a:ext cx="1651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FF"/>
              </a:buClr>
              <a:buSzPts val="1400"/>
              <a:buChar char="+"/>
            </a:pPr>
            <a:r>
              <a:rPr b="1" lang="en-US">
                <a:solidFill>
                  <a:srgbClr val="0000FF"/>
                </a:solidFill>
              </a:rPr>
              <a:t>Script</a:t>
            </a:r>
            <a:endParaRPr b="1">
              <a:solidFill>
                <a:srgbClr val="0000FF"/>
              </a:solidFill>
            </a:endParaRPr>
          </a:p>
        </p:txBody>
      </p:sp>
      <p:sp>
        <p:nvSpPr>
          <p:cNvPr id="586" name="Google Shape;586;p16"/>
          <p:cNvSpPr txBox="1"/>
          <p:nvPr/>
        </p:nvSpPr>
        <p:spPr>
          <a:xfrm>
            <a:off x="6764750" y="-39600"/>
            <a:ext cx="2845200" cy="998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a:solidFill>
                  <a:srgbClr val="FFFFFF"/>
                </a:solidFill>
              </a:rPr>
              <a:t>Velocity/Jinja - </a:t>
            </a:r>
            <a:r>
              <a:rPr lang="en-US">
                <a:solidFill>
                  <a:srgbClr val="FFFFFF"/>
                </a:solidFill>
              </a:rPr>
              <a:t>/templates</a:t>
            </a:r>
            <a:endParaRPr>
              <a:solidFill>
                <a:srgbClr val="FFFFFF"/>
              </a:solidFill>
            </a:endParaRPr>
          </a:p>
          <a:p>
            <a:pPr indent="0" lvl="0" marL="0" marR="0" rtl="0" algn="l">
              <a:spcBef>
                <a:spcPts val="0"/>
              </a:spcBef>
              <a:spcAft>
                <a:spcPts val="0"/>
              </a:spcAft>
              <a:buNone/>
            </a:pPr>
            <a:r>
              <a:rPr lang="en-US">
                <a:solidFill>
                  <a:srgbClr val="FFFFFF"/>
                </a:solidFill>
              </a:rPr>
              <a:t>Scripts - /scripts</a:t>
            </a:r>
            <a:endParaRPr>
              <a:solidFill>
                <a:srgbClr val="FFFFFF"/>
              </a:solidFill>
            </a:endParaRPr>
          </a:p>
          <a:p>
            <a:pPr indent="0" lvl="0" marL="0" marR="0" rtl="0" algn="l">
              <a:spcBef>
                <a:spcPts val="0"/>
              </a:spcBef>
              <a:spcAft>
                <a:spcPts val="0"/>
              </a:spcAft>
              <a:buNone/>
            </a:pPr>
            <a:r>
              <a:rPr lang="en-US">
                <a:solidFill>
                  <a:srgbClr val="FFFFFF"/>
                </a:solidFill>
              </a:rPr>
              <a:t>Directed Graph - /plans</a:t>
            </a:r>
            <a:endParaRPr>
              <a:solidFill>
                <a:srgbClr val="FFFFFF"/>
              </a:solidFill>
            </a:endParaRPr>
          </a:p>
          <a:p>
            <a:pPr indent="0" lvl="0" marL="0" marR="0" rtl="0" algn="l">
              <a:spcBef>
                <a:spcPts val="0"/>
              </a:spcBef>
              <a:spcAft>
                <a:spcPts val="0"/>
              </a:spcAft>
              <a:buNone/>
            </a:pPr>
            <a:r>
              <a:rPr lang="en-US">
                <a:solidFill>
                  <a:srgbClr val="FFFFFF"/>
                </a:solidFill>
              </a:rPr>
              <a:t>mapping - /Definitions/*.mapping</a:t>
            </a:r>
            <a:endParaRPr>
              <a:solidFill>
                <a:srgbClr val="FFFFFF"/>
              </a:solidFill>
            </a:endParaRPr>
          </a:p>
        </p:txBody>
      </p:sp>
      <p:pic>
        <p:nvPicPr>
          <p:cNvPr id="587" name="Google Shape;587;p16"/>
          <p:cNvPicPr preferRelativeResize="0"/>
          <p:nvPr/>
        </p:nvPicPr>
        <p:blipFill>
          <a:blip r:embed="rId6">
            <a:alphaModFix/>
          </a:blip>
          <a:stretch>
            <a:fillRect/>
          </a:stretch>
        </p:blipFill>
        <p:spPr>
          <a:xfrm>
            <a:off x="5904850" y="3539525"/>
            <a:ext cx="3858724" cy="1417725"/>
          </a:xfrm>
          <a:prstGeom prst="rect">
            <a:avLst/>
          </a:prstGeom>
          <a:noFill/>
          <a:ln>
            <a:noFill/>
          </a:ln>
        </p:spPr>
      </p:pic>
      <p:sp>
        <p:nvSpPr>
          <p:cNvPr id="588" name="Google Shape;588;p16"/>
          <p:cNvSpPr txBox="1"/>
          <p:nvPr/>
        </p:nvSpPr>
        <p:spPr>
          <a:xfrm>
            <a:off x="6675613" y="3228875"/>
            <a:ext cx="23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Example Velocity Template</a:t>
            </a:r>
            <a:endParaRPr/>
          </a:p>
        </p:txBody>
      </p:sp>
      <p:pic>
        <p:nvPicPr>
          <p:cNvPr id="589" name="Google Shape;589;p16"/>
          <p:cNvPicPr preferRelativeResize="0"/>
          <p:nvPr/>
        </p:nvPicPr>
        <p:blipFill>
          <a:blip r:embed="rId7">
            <a:alphaModFix/>
          </a:blip>
          <a:stretch>
            <a:fillRect/>
          </a:stretch>
        </p:blipFill>
        <p:spPr>
          <a:xfrm>
            <a:off x="9809250" y="3424425"/>
            <a:ext cx="2421050" cy="2257272"/>
          </a:xfrm>
          <a:prstGeom prst="rect">
            <a:avLst/>
          </a:prstGeom>
          <a:noFill/>
          <a:ln>
            <a:noFill/>
          </a:ln>
        </p:spPr>
      </p:pic>
      <p:sp>
        <p:nvSpPr>
          <p:cNvPr id="590" name="Google Shape;590;p16"/>
          <p:cNvSpPr txBox="1"/>
          <p:nvPr/>
        </p:nvSpPr>
        <p:spPr>
          <a:xfrm>
            <a:off x="9847450" y="3119350"/>
            <a:ext cx="242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Example Mapping File</a:t>
            </a:r>
            <a:endParaRPr/>
          </a:p>
        </p:txBody>
      </p:sp>
      <p:pic>
        <p:nvPicPr>
          <p:cNvPr id="591" name="Google Shape;591;p16"/>
          <p:cNvPicPr preferRelativeResize="0"/>
          <p:nvPr/>
        </p:nvPicPr>
        <p:blipFill>
          <a:blip r:embed="rId8">
            <a:alphaModFix/>
          </a:blip>
          <a:stretch>
            <a:fillRect/>
          </a:stretch>
        </p:blipFill>
        <p:spPr>
          <a:xfrm>
            <a:off x="6466175" y="5226652"/>
            <a:ext cx="2874025" cy="1720270"/>
          </a:xfrm>
          <a:prstGeom prst="rect">
            <a:avLst/>
          </a:prstGeom>
          <a:noFill/>
          <a:ln>
            <a:noFill/>
          </a:ln>
        </p:spPr>
      </p:pic>
      <p:sp>
        <p:nvSpPr>
          <p:cNvPr id="592" name="Google Shape;592;p16"/>
          <p:cNvSpPr txBox="1"/>
          <p:nvPr/>
        </p:nvSpPr>
        <p:spPr>
          <a:xfrm>
            <a:off x="6495125" y="4897850"/>
            <a:ext cx="29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Usage Example of Artifact Type</a:t>
            </a:r>
            <a:endParaRPr/>
          </a:p>
        </p:txBody>
      </p:sp>
      <p:pic>
        <p:nvPicPr>
          <p:cNvPr id="593" name="Google Shape;593;p16"/>
          <p:cNvPicPr preferRelativeResize="0"/>
          <p:nvPr/>
        </p:nvPicPr>
        <p:blipFill>
          <a:blip r:embed="rId9">
            <a:alphaModFix/>
          </a:blip>
          <a:stretch>
            <a:fillRect/>
          </a:stretch>
        </p:blipFill>
        <p:spPr>
          <a:xfrm>
            <a:off x="-35000" y="2162950"/>
            <a:ext cx="2531000" cy="504825"/>
          </a:xfrm>
          <a:prstGeom prst="rect">
            <a:avLst/>
          </a:prstGeom>
          <a:noFill/>
          <a:ln>
            <a:noFill/>
          </a:ln>
        </p:spPr>
      </p:pic>
      <p:pic>
        <p:nvPicPr>
          <p:cNvPr id="594" name="Google Shape;594;p16"/>
          <p:cNvPicPr preferRelativeResize="0"/>
          <p:nvPr/>
        </p:nvPicPr>
        <p:blipFill>
          <a:blip r:embed="rId10">
            <a:alphaModFix/>
          </a:blip>
          <a:stretch>
            <a:fillRect/>
          </a:stretch>
        </p:blipFill>
        <p:spPr>
          <a:xfrm>
            <a:off x="141575" y="2604230"/>
            <a:ext cx="2317200" cy="3825520"/>
          </a:xfrm>
          <a:prstGeom prst="rect">
            <a:avLst/>
          </a:prstGeom>
          <a:noFill/>
          <a:ln>
            <a:noFill/>
          </a:ln>
        </p:spPr>
      </p:pic>
      <p:sp>
        <p:nvSpPr>
          <p:cNvPr id="595" name="Google Shape;595;p16"/>
          <p:cNvSpPr txBox="1"/>
          <p:nvPr/>
        </p:nvSpPr>
        <p:spPr>
          <a:xfrm>
            <a:off x="25625" y="1920350"/>
            <a:ext cx="224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t>Available Artifact Types</a:t>
            </a:r>
            <a:endParaRPr b="1" u="sng"/>
          </a:p>
          <a:p>
            <a:pPr indent="0" lvl="0" marL="0" rtl="0" algn="ctr">
              <a:spcBef>
                <a:spcPts val="0"/>
              </a:spcBef>
              <a:spcAft>
                <a:spcPts val="0"/>
              </a:spcAft>
              <a:buNone/>
            </a:pPr>
            <a:r>
              <a:rPr b="1" lang="en-US" u="sng"/>
              <a:t>Detailed List</a:t>
            </a:r>
            <a:endParaRPr b="1" u="sng"/>
          </a:p>
        </p:txBody>
      </p:sp>
      <p:sp>
        <p:nvSpPr>
          <p:cNvPr id="596" name="Google Shape;596;p16"/>
          <p:cNvSpPr txBox="1"/>
          <p:nvPr/>
        </p:nvSpPr>
        <p:spPr>
          <a:xfrm>
            <a:off x="2821675" y="84100"/>
            <a:ext cx="3793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lt1"/>
                </a:solidFill>
              </a:rPr>
              <a:t>Example: https://gerrit.onap.org/r/gitweb?p=ccsdk/cds.git;a=blob;f=components/model-catalog/blueprint-model/test-blueprint/golden/Definitions/artifact_types.json;h=da498e35e7bad76a19ad5fdd34eaebc067166479;hb=refs/heads/istanbul</a:t>
            </a:r>
            <a:endParaRPr/>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191e7f58f4_0_47"/>
          <p:cNvSpPr txBox="1"/>
          <p:nvPr/>
        </p:nvSpPr>
        <p:spPr>
          <a:xfrm>
            <a:off x="-34974" y="-39600"/>
            <a:ext cx="121440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Artifact Type - </a:t>
            </a:r>
            <a:r>
              <a:rPr b="0" lang="en-US" sz="3000" strike="noStrike">
                <a:solidFill>
                  <a:srgbClr val="FFFFFF"/>
                </a:solidFill>
                <a:latin typeface="Arial"/>
                <a:ea typeface="Arial"/>
                <a:cs typeface="Arial"/>
                <a:sym typeface="Arial"/>
              </a:rPr>
              <a:t>Different artifact </a:t>
            </a:r>
            <a:r>
              <a:rPr lang="en-US" sz="3000">
                <a:solidFill>
                  <a:srgbClr val="FFFFFF"/>
                </a:solidFill>
              </a:rPr>
              <a:t>linking for Resource Resolution</a:t>
            </a:r>
            <a:endParaRPr sz="800">
              <a:solidFill>
                <a:srgbClr val="FFFFFF"/>
              </a:solidFill>
            </a:endParaRPr>
          </a:p>
        </p:txBody>
      </p:sp>
      <p:grpSp>
        <p:nvGrpSpPr>
          <p:cNvPr id="602" name="Google Shape;602;g1191e7f58f4_0_47"/>
          <p:cNvGrpSpPr/>
          <p:nvPr/>
        </p:nvGrpSpPr>
        <p:grpSpPr>
          <a:xfrm>
            <a:off x="106" y="1540848"/>
            <a:ext cx="6148059" cy="4456748"/>
            <a:chOff x="3452622" y="3362125"/>
            <a:chExt cx="5124237" cy="3501531"/>
          </a:xfrm>
        </p:grpSpPr>
        <p:pic>
          <p:nvPicPr>
            <p:cNvPr id="603" name="Google Shape;603;g1191e7f58f4_0_47"/>
            <p:cNvPicPr preferRelativeResize="0"/>
            <p:nvPr/>
          </p:nvPicPr>
          <p:blipFill>
            <a:blip r:embed="rId3">
              <a:alphaModFix/>
            </a:blip>
            <a:stretch>
              <a:fillRect/>
            </a:stretch>
          </p:blipFill>
          <p:spPr>
            <a:xfrm>
              <a:off x="3452622" y="4016091"/>
              <a:ext cx="2175533" cy="1816250"/>
            </a:xfrm>
            <a:prstGeom prst="rect">
              <a:avLst/>
            </a:prstGeom>
            <a:noFill/>
            <a:ln>
              <a:noFill/>
            </a:ln>
          </p:spPr>
        </p:pic>
        <p:pic>
          <p:nvPicPr>
            <p:cNvPr id="604" name="Google Shape;604;g1191e7f58f4_0_47"/>
            <p:cNvPicPr preferRelativeResize="0"/>
            <p:nvPr/>
          </p:nvPicPr>
          <p:blipFill>
            <a:blip r:embed="rId4">
              <a:alphaModFix/>
            </a:blip>
            <a:stretch>
              <a:fillRect/>
            </a:stretch>
          </p:blipFill>
          <p:spPr>
            <a:xfrm>
              <a:off x="5731503" y="4016091"/>
              <a:ext cx="2845356" cy="2847565"/>
            </a:xfrm>
            <a:prstGeom prst="rect">
              <a:avLst/>
            </a:prstGeom>
            <a:noFill/>
            <a:ln>
              <a:noFill/>
            </a:ln>
          </p:spPr>
        </p:pic>
        <p:cxnSp>
          <p:nvCxnSpPr>
            <p:cNvPr id="605" name="Google Shape;605;g1191e7f58f4_0_47"/>
            <p:cNvCxnSpPr/>
            <p:nvPr/>
          </p:nvCxnSpPr>
          <p:spPr>
            <a:xfrm>
              <a:off x="5358700" y="5353725"/>
              <a:ext cx="1737900" cy="700800"/>
            </a:xfrm>
            <a:prstGeom prst="straightConnector1">
              <a:avLst/>
            </a:prstGeom>
            <a:noFill/>
            <a:ln cap="flat" cmpd="sng" w="9525">
              <a:solidFill>
                <a:schemeClr val="dk2"/>
              </a:solidFill>
              <a:prstDash val="solid"/>
              <a:round/>
              <a:headEnd len="med" w="med" type="none"/>
              <a:tailEnd len="med" w="med" type="triangle"/>
            </a:ln>
          </p:spPr>
        </p:cxnSp>
        <p:cxnSp>
          <p:nvCxnSpPr>
            <p:cNvPr id="606" name="Google Shape;606;g1191e7f58f4_0_47"/>
            <p:cNvCxnSpPr/>
            <p:nvPr/>
          </p:nvCxnSpPr>
          <p:spPr>
            <a:xfrm>
              <a:off x="5246600" y="5465850"/>
              <a:ext cx="1607100" cy="1027800"/>
            </a:xfrm>
            <a:prstGeom prst="straightConnector1">
              <a:avLst/>
            </a:prstGeom>
            <a:noFill/>
            <a:ln cap="flat" cmpd="sng" w="9525">
              <a:solidFill>
                <a:schemeClr val="dk2"/>
              </a:solidFill>
              <a:prstDash val="solid"/>
              <a:round/>
              <a:headEnd len="med" w="med" type="none"/>
              <a:tailEnd len="med" w="med" type="triangle"/>
            </a:ln>
          </p:spPr>
        </p:cxnSp>
        <p:cxnSp>
          <p:nvCxnSpPr>
            <p:cNvPr id="607" name="Google Shape;607;g1191e7f58f4_0_47"/>
            <p:cNvCxnSpPr>
              <a:stCxn id="608" idx="0"/>
            </p:cNvCxnSpPr>
            <p:nvPr/>
          </p:nvCxnSpPr>
          <p:spPr>
            <a:xfrm flipH="1" rot="10800000">
              <a:off x="6476963" y="5105666"/>
              <a:ext cx="1354500" cy="626100"/>
            </a:xfrm>
            <a:prstGeom prst="straightConnector1">
              <a:avLst/>
            </a:prstGeom>
            <a:noFill/>
            <a:ln cap="flat" cmpd="sng" w="9525">
              <a:solidFill>
                <a:schemeClr val="dk2"/>
              </a:solidFill>
              <a:prstDash val="solid"/>
              <a:round/>
              <a:headEnd len="med" w="med" type="none"/>
              <a:tailEnd len="med" w="med" type="triangle"/>
            </a:ln>
          </p:spPr>
        </p:cxnSp>
        <p:sp>
          <p:nvSpPr>
            <p:cNvPr id="608" name="Google Shape;608;g1191e7f58f4_0_47"/>
            <p:cNvSpPr/>
            <p:nvPr/>
          </p:nvSpPr>
          <p:spPr>
            <a:xfrm>
              <a:off x="6204113" y="5731766"/>
              <a:ext cx="545700" cy="22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191e7f58f4_0_47"/>
            <p:cNvSpPr txBox="1"/>
            <p:nvPr/>
          </p:nvSpPr>
          <p:spPr>
            <a:xfrm>
              <a:off x="3483450" y="3362125"/>
              <a:ext cx="4968000" cy="4836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Node template referring to Template &amp; Mapping for resource resolution </a:t>
              </a:r>
              <a:r>
                <a:rPr b="1" lang="en-US"/>
                <a:t>inputs</a:t>
              </a:r>
              <a:r>
                <a:rPr lang="en-US"/>
                <a:t>, could have multiple</a:t>
              </a:r>
              <a:endParaRPr/>
            </a:p>
          </p:txBody>
        </p:sp>
        <p:sp>
          <p:nvSpPr>
            <p:cNvPr id="610" name="Google Shape;610;g1191e7f58f4_0_47"/>
            <p:cNvSpPr txBox="1"/>
            <p:nvPr/>
          </p:nvSpPr>
          <p:spPr>
            <a:xfrm>
              <a:off x="3452625" y="6082500"/>
              <a:ext cx="2317200" cy="29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Only required for resource resolution</a:t>
              </a:r>
              <a:endParaRPr sz="1200"/>
            </a:p>
          </p:txBody>
        </p:sp>
        <p:cxnSp>
          <p:nvCxnSpPr>
            <p:cNvPr id="611" name="Google Shape;611;g1191e7f58f4_0_47"/>
            <p:cNvCxnSpPr/>
            <p:nvPr/>
          </p:nvCxnSpPr>
          <p:spPr>
            <a:xfrm flipH="1" rot="10800000">
              <a:off x="4835475" y="5064100"/>
              <a:ext cx="1784700" cy="1167900"/>
            </a:xfrm>
            <a:prstGeom prst="straightConnector1">
              <a:avLst/>
            </a:prstGeom>
            <a:noFill/>
            <a:ln cap="flat" cmpd="sng" w="9525">
              <a:solidFill>
                <a:schemeClr val="dk2"/>
              </a:solidFill>
              <a:prstDash val="solid"/>
              <a:round/>
              <a:headEnd len="med" w="med" type="none"/>
              <a:tailEnd len="med" w="med" type="triangle"/>
            </a:ln>
          </p:spPr>
        </p:cxnSp>
      </p:grpSp>
      <p:sp>
        <p:nvSpPr>
          <p:cNvPr id="612" name="Google Shape;612;g1191e7f58f4_0_47"/>
          <p:cNvSpPr txBox="1"/>
          <p:nvPr/>
        </p:nvSpPr>
        <p:spPr>
          <a:xfrm>
            <a:off x="933500" y="1155950"/>
            <a:ext cx="390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u="sng"/>
              <a:t>Resource Resolution Example</a:t>
            </a:r>
            <a:endParaRPr sz="1300" u="sng"/>
          </a:p>
        </p:txBody>
      </p:sp>
      <p:grpSp>
        <p:nvGrpSpPr>
          <p:cNvPr id="613" name="Google Shape;613;g1191e7f58f4_0_47"/>
          <p:cNvGrpSpPr/>
          <p:nvPr/>
        </p:nvGrpSpPr>
        <p:grpSpPr>
          <a:xfrm>
            <a:off x="6593654" y="1622561"/>
            <a:ext cx="5446197" cy="5231942"/>
            <a:chOff x="8602115" y="3362126"/>
            <a:chExt cx="3589874" cy="3492152"/>
          </a:xfrm>
        </p:grpSpPr>
        <p:pic>
          <p:nvPicPr>
            <p:cNvPr id="614" name="Google Shape;614;g1191e7f58f4_0_47"/>
            <p:cNvPicPr preferRelativeResize="0"/>
            <p:nvPr/>
          </p:nvPicPr>
          <p:blipFill rotWithShape="1">
            <a:blip r:embed="rId5">
              <a:alphaModFix/>
            </a:blip>
            <a:srcRect b="0" l="0" r="0" t="0"/>
            <a:stretch/>
          </p:blipFill>
          <p:spPr>
            <a:xfrm>
              <a:off x="8602115" y="3362126"/>
              <a:ext cx="3589874" cy="3492152"/>
            </a:xfrm>
            <a:prstGeom prst="rect">
              <a:avLst/>
            </a:prstGeom>
            <a:noFill/>
            <a:ln cap="flat" cmpd="sng" w="9525">
              <a:solidFill>
                <a:schemeClr val="dk2"/>
              </a:solidFill>
              <a:prstDash val="solid"/>
              <a:round/>
              <a:headEnd len="med" w="med" type="none"/>
              <a:tailEnd len="med" w="med" type="none"/>
            </a:ln>
          </p:spPr>
        </p:pic>
        <p:cxnSp>
          <p:nvCxnSpPr>
            <p:cNvPr id="615" name="Google Shape;615;g1191e7f58f4_0_47"/>
            <p:cNvCxnSpPr/>
            <p:nvPr/>
          </p:nvCxnSpPr>
          <p:spPr>
            <a:xfrm flipH="1" rot="10800000">
              <a:off x="9363504" y="4309814"/>
              <a:ext cx="412200" cy="864900"/>
            </a:xfrm>
            <a:prstGeom prst="straightConnector1">
              <a:avLst/>
            </a:prstGeom>
            <a:noFill/>
            <a:ln cap="flat" cmpd="sng" w="9525">
              <a:solidFill>
                <a:schemeClr val="dk2"/>
              </a:solidFill>
              <a:prstDash val="solid"/>
              <a:round/>
              <a:headEnd len="med" w="med" type="triangle"/>
              <a:tailEnd len="med" w="med" type="none"/>
            </a:ln>
          </p:spPr>
        </p:cxnSp>
        <p:cxnSp>
          <p:nvCxnSpPr>
            <p:cNvPr id="616" name="Google Shape;616;g1191e7f58f4_0_47"/>
            <p:cNvCxnSpPr/>
            <p:nvPr/>
          </p:nvCxnSpPr>
          <p:spPr>
            <a:xfrm flipH="1" rot="10800000">
              <a:off x="9349277" y="4427927"/>
              <a:ext cx="483300" cy="998100"/>
            </a:xfrm>
            <a:prstGeom prst="straightConnector1">
              <a:avLst/>
            </a:prstGeom>
            <a:noFill/>
            <a:ln cap="flat" cmpd="sng" w="9525">
              <a:solidFill>
                <a:schemeClr val="dk2"/>
              </a:solidFill>
              <a:prstDash val="solid"/>
              <a:round/>
              <a:headEnd len="med" w="med" type="triangle"/>
              <a:tailEnd len="med" w="med" type="none"/>
            </a:ln>
          </p:spPr>
        </p:cxnSp>
        <p:cxnSp>
          <p:nvCxnSpPr>
            <p:cNvPr id="617" name="Google Shape;617;g1191e7f58f4_0_47"/>
            <p:cNvCxnSpPr/>
            <p:nvPr/>
          </p:nvCxnSpPr>
          <p:spPr>
            <a:xfrm>
              <a:off x="9448790" y="3836845"/>
              <a:ext cx="1478400" cy="243900"/>
            </a:xfrm>
            <a:prstGeom prst="straightConnector1">
              <a:avLst/>
            </a:prstGeom>
            <a:noFill/>
            <a:ln cap="flat" cmpd="sng" w="9525">
              <a:solidFill>
                <a:schemeClr val="dk2"/>
              </a:solidFill>
              <a:prstDash val="solid"/>
              <a:round/>
              <a:headEnd len="med" w="med" type="triangle"/>
              <a:tailEnd len="med" w="med" type="none"/>
            </a:ln>
          </p:spPr>
        </p:cxnSp>
        <p:cxnSp>
          <p:nvCxnSpPr>
            <p:cNvPr id="618" name="Google Shape;618;g1191e7f58f4_0_47"/>
            <p:cNvCxnSpPr/>
            <p:nvPr/>
          </p:nvCxnSpPr>
          <p:spPr>
            <a:xfrm flipH="1">
              <a:off x="10870599" y="4029023"/>
              <a:ext cx="362400" cy="1323000"/>
            </a:xfrm>
            <a:prstGeom prst="straightConnector1">
              <a:avLst/>
            </a:prstGeom>
            <a:noFill/>
            <a:ln cap="flat" cmpd="sng" w="9525">
              <a:solidFill>
                <a:schemeClr val="dk2"/>
              </a:solidFill>
              <a:prstDash val="solid"/>
              <a:round/>
              <a:headEnd len="med" w="med" type="triangle"/>
              <a:tailEnd len="med" w="med" type="none"/>
            </a:ln>
          </p:spPr>
        </p:cxnSp>
        <p:sp>
          <p:nvSpPr>
            <p:cNvPr id="619" name="Google Shape;619;g1191e7f58f4_0_47"/>
            <p:cNvSpPr txBox="1"/>
            <p:nvPr/>
          </p:nvSpPr>
          <p:spPr>
            <a:xfrm>
              <a:off x="10171775" y="5714575"/>
              <a:ext cx="2019900" cy="5754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0000FF"/>
                  </a:solidFill>
                </a:rPr>
                <a:t>In CDS ResourceResolutionComponent will carry out all parameter resolution of template. HEAT is one of the example usage of this template</a:t>
              </a:r>
              <a:endParaRPr b="1" sz="1100">
                <a:solidFill>
                  <a:srgbClr val="0000FF"/>
                </a:solidFill>
              </a:endParaRPr>
            </a:p>
          </p:txBody>
        </p:sp>
      </p:grpSp>
      <p:sp>
        <p:nvSpPr>
          <p:cNvPr id="620" name="Google Shape;620;g1191e7f58f4_0_47"/>
          <p:cNvSpPr txBox="1"/>
          <p:nvPr/>
        </p:nvSpPr>
        <p:spPr>
          <a:xfrm>
            <a:off x="7172800" y="1078500"/>
            <a:ext cx="390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u="sng"/>
              <a:t>Example showing link between all Artifacts during resource resolution</a:t>
            </a:r>
            <a:endParaRPr sz="13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g1190bc92cb8_0_3"/>
          <p:cNvPicPr preferRelativeResize="0"/>
          <p:nvPr/>
        </p:nvPicPr>
        <p:blipFill>
          <a:blip r:embed="rId3">
            <a:alphaModFix/>
          </a:blip>
          <a:stretch>
            <a:fillRect/>
          </a:stretch>
        </p:blipFill>
        <p:spPr>
          <a:xfrm>
            <a:off x="6589975" y="2244475"/>
            <a:ext cx="4949050" cy="3574900"/>
          </a:xfrm>
          <a:prstGeom prst="rect">
            <a:avLst/>
          </a:prstGeom>
          <a:noFill/>
          <a:ln>
            <a:noFill/>
          </a:ln>
        </p:spPr>
      </p:pic>
      <p:pic>
        <p:nvPicPr>
          <p:cNvPr id="627" name="Google Shape;627;g1190bc92cb8_0_3"/>
          <p:cNvPicPr preferRelativeResize="0"/>
          <p:nvPr/>
        </p:nvPicPr>
        <p:blipFill>
          <a:blip r:embed="rId4">
            <a:alphaModFix/>
          </a:blip>
          <a:stretch>
            <a:fillRect/>
          </a:stretch>
        </p:blipFill>
        <p:spPr>
          <a:xfrm>
            <a:off x="8365225" y="5178250"/>
            <a:ext cx="3352800" cy="733425"/>
          </a:xfrm>
          <a:prstGeom prst="rect">
            <a:avLst/>
          </a:prstGeom>
          <a:noFill/>
          <a:ln>
            <a:noFill/>
          </a:ln>
        </p:spPr>
      </p:pic>
      <p:pic>
        <p:nvPicPr>
          <p:cNvPr id="628" name="Google Shape;628;g1190bc92cb8_0_3"/>
          <p:cNvPicPr preferRelativeResize="0"/>
          <p:nvPr/>
        </p:nvPicPr>
        <p:blipFill>
          <a:blip r:embed="rId5">
            <a:alphaModFix/>
          </a:blip>
          <a:stretch>
            <a:fillRect/>
          </a:stretch>
        </p:blipFill>
        <p:spPr>
          <a:xfrm>
            <a:off x="152400" y="1793925"/>
            <a:ext cx="4244125" cy="4911676"/>
          </a:xfrm>
          <a:prstGeom prst="rect">
            <a:avLst/>
          </a:prstGeom>
          <a:noFill/>
          <a:ln>
            <a:noFill/>
          </a:ln>
        </p:spPr>
      </p:pic>
      <p:sp>
        <p:nvSpPr>
          <p:cNvPr id="629" name="Google Shape;629;g1190bc92cb8_0_3"/>
          <p:cNvSpPr txBox="1"/>
          <p:nvPr/>
        </p:nvSpPr>
        <p:spPr>
          <a:xfrm>
            <a:off x="2358513" y="2064875"/>
            <a:ext cx="3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golden blueprint</a:t>
            </a:r>
            <a:endParaRPr/>
          </a:p>
        </p:txBody>
      </p:sp>
      <p:sp>
        <p:nvSpPr>
          <p:cNvPr id="630" name="Google Shape;630;g1190bc92cb8_0_3"/>
          <p:cNvSpPr txBox="1"/>
          <p:nvPr/>
        </p:nvSpPr>
        <p:spPr>
          <a:xfrm>
            <a:off x="9501591" y="2207100"/>
            <a:ext cx="11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cli blueprint</a:t>
            </a:r>
            <a:endParaRPr/>
          </a:p>
        </p:txBody>
      </p:sp>
      <p:sp>
        <p:nvSpPr>
          <p:cNvPr id="631" name="Google Shape;631;g1190bc92cb8_0_3"/>
          <p:cNvSpPr txBox="1"/>
          <p:nvPr/>
        </p:nvSpPr>
        <p:spPr>
          <a:xfrm>
            <a:off x="3073275" y="1603175"/>
            <a:ext cx="24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Need to check if component netconfexecutor internally calls resource resolution?</a:t>
            </a:r>
            <a:endParaRPr sz="900"/>
          </a:p>
        </p:txBody>
      </p:sp>
      <p:pic>
        <p:nvPicPr>
          <p:cNvPr id="632" name="Google Shape;632;g1190bc92cb8_0_3"/>
          <p:cNvPicPr preferRelativeResize="0"/>
          <p:nvPr/>
        </p:nvPicPr>
        <p:blipFill>
          <a:blip r:embed="rId6">
            <a:alphaModFix/>
          </a:blip>
          <a:stretch>
            <a:fillRect/>
          </a:stretch>
        </p:blipFill>
        <p:spPr>
          <a:xfrm>
            <a:off x="3914849" y="5179125"/>
            <a:ext cx="2675125" cy="834425"/>
          </a:xfrm>
          <a:prstGeom prst="rect">
            <a:avLst/>
          </a:prstGeom>
          <a:noFill/>
          <a:ln>
            <a:noFill/>
          </a:ln>
        </p:spPr>
      </p:pic>
      <p:pic>
        <p:nvPicPr>
          <p:cNvPr id="633" name="Google Shape;633;g1190bc92cb8_0_3"/>
          <p:cNvPicPr preferRelativeResize="0"/>
          <p:nvPr/>
        </p:nvPicPr>
        <p:blipFill>
          <a:blip r:embed="rId7">
            <a:alphaModFix/>
          </a:blip>
          <a:stretch>
            <a:fillRect/>
          </a:stretch>
        </p:blipFill>
        <p:spPr>
          <a:xfrm>
            <a:off x="3842713" y="6105525"/>
            <a:ext cx="2819400" cy="600075"/>
          </a:xfrm>
          <a:prstGeom prst="rect">
            <a:avLst/>
          </a:prstGeom>
          <a:noFill/>
          <a:ln>
            <a:noFill/>
          </a:ln>
        </p:spPr>
      </p:pic>
      <p:cxnSp>
        <p:nvCxnSpPr>
          <p:cNvPr id="634" name="Google Shape;634;g1190bc92cb8_0_3"/>
          <p:cNvCxnSpPr/>
          <p:nvPr/>
        </p:nvCxnSpPr>
        <p:spPr>
          <a:xfrm flipH="1">
            <a:off x="8511825" y="3306700"/>
            <a:ext cx="270900" cy="990300"/>
          </a:xfrm>
          <a:prstGeom prst="straightConnector1">
            <a:avLst/>
          </a:prstGeom>
          <a:noFill/>
          <a:ln cap="flat" cmpd="sng" w="9525">
            <a:solidFill>
              <a:schemeClr val="dk2"/>
            </a:solidFill>
            <a:prstDash val="solid"/>
            <a:round/>
            <a:headEnd len="med" w="med" type="triangle"/>
            <a:tailEnd len="med" w="med" type="triangle"/>
          </a:ln>
        </p:spPr>
      </p:cxnSp>
      <p:sp>
        <p:nvSpPr>
          <p:cNvPr id="635" name="Google Shape;635;g1190bc92cb8_0_3"/>
          <p:cNvSpPr txBox="1"/>
          <p:nvPr/>
        </p:nvSpPr>
        <p:spPr>
          <a:xfrm>
            <a:off x="8571350" y="3652400"/>
            <a:ext cx="258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Script can use CDS provided library “ResoulutionHelper”</a:t>
            </a:r>
            <a:endParaRPr sz="1100"/>
          </a:p>
        </p:txBody>
      </p:sp>
      <p:cxnSp>
        <p:nvCxnSpPr>
          <p:cNvPr id="636" name="Google Shape;636;g1190bc92cb8_0_3"/>
          <p:cNvCxnSpPr/>
          <p:nvPr/>
        </p:nvCxnSpPr>
        <p:spPr>
          <a:xfrm>
            <a:off x="1952750" y="3466375"/>
            <a:ext cx="457800" cy="1821900"/>
          </a:xfrm>
          <a:prstGeom prst="straightConnector1">
            <a:avLst/>
          </a:prstGeom>
          <a:noFill/>
          <a:ln cap="flat" cmpd="sng" w="9525">
            <a:solidFill>
              <a:schemeClr val="dk2"/>
            </a:solidFill>
            <a:prstDash val="solid"/>
            <a:round/>
            <a:headEnd len="med" w="med" type="triangle"/>
            <a:tailEnd len="med" w="med" type="triangle"/>
          </a:ln>
        </p:spPr>
      </p:cxnSp>
      <p:sp>
        <p:nvSpPr>
          <p:cNvPr id="637" name="Google Shape;637;g1190bc92cb8_0_3"/>
          <p:cNvSpPr txBox="1"/>
          <p:nvPr/>
        </p:nvSpPr>
        <p:spPr>
          <a:xfrm>
            <a:off x="2182075" y="4546350"/>
            <a:ext cx="211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Linking how?? Netconf executor component code uses “Resolution Helper”</a:t>
            </a:r>
            <a:endParaRPr sz="1000"/>
          </a:p>
        </p:txBody>
      </p:sp>
      <p:sp>
        <p:nvSpPr>
          <p:cNvPr id="638" name="Google Shape;638;g1190bc92cb8_0_3"/>
          <p:cNvSpPr txBox="1"/>
          <p:nvPr/>
        </p:nvSpPr>
        <p:spPr>
          <a:xfrm>
            <a:off x="331975" y="1073825"/>
            <a:ext cx="3732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Velocity &amp; Mapping</a:t>
            </a:r>
            <a:r>
              <a:rPr lang="en-US" sz="1100"/>
              <a:t> Artifact used by </a:t>
            </a:r>
            <a:r>
              <a:rPr b="1" lang="en-US" sz="1100"/>
              <a:t>Component netconf executor for </a:t>
            </a:r>
            <a:r>
              <a:rPr b="1" lang="en-US" sz="1100">
                <a:solidFill>
                  <a:srgbClr val="FF0000"/>
                </a:solidFill>
              </a:rPr>
              <a:t>resource resolution </a:t>
            </a:r>
            <a:r>
              <a:rPr b="1" lang="en-US" sz="1100"/>
              <a:t>followed by command execution</a:t>
            </a:r>
            <a:endParaRPr b="1" sz="1100"/>
          </a:p>
        </p:txBody>
      </p:sp>
      <p:sp>
        <p:nvSpPr>
          <p:cNvPr id="639" name="Google Shape;639;g1190bc92cb8_0_3"/>
          <p:cNvSpPr txBox="1"/>
          <p:nvPr/>
        </p:nvSpPr>
        <p:spPr>
          <a:xfrm>
            <a:off x="6904725" y="1393575"/>
            <a:ext cx="5054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Velocity Artifact alone used by by </a:t>
            </a:r>
            <a:r>
              <a:rPr b="1" lang="en-US" sz="1100"/>
              <a:t>Component script executor for command execution via script</a:t>
            </a:r>
            <a:endParaRPr b="1" sz="1100"/>
          </a:p>
        </p:txBody>
      </p:sp>
      <p:sp>
        <p:nvSpPr>
          <p:cNvPr id="640" name="Google Shape;640;g1190bc92cb8_0_3"/>
          <p:cNvSpPr txBox="1"/>
          <p:nvPr/>
        </p:nvSpPr>
        <p:spPr>
          <a:xfrm>
            <a:off x="-46725" y="189725"/>
            <a:ext cx="103899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Artifact Type </a:t>
            </a:r>
            <a:r>
              <a:rPr lang="en-US" sz="3600">
                <a:solidFill>
                  <a:srgbClr val="FFFFFF"/>
                </a:solidFill>
              </a:rPr>
              <a:t>- VTL Usage by other components</a:t>
            </a:r>
            <a:endParaRPr b="0" sz="36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190bc92cb8_0_57"/>
          <p:cNvSpPr txBox="1"/>
          <p:nvPr/>
        </p:nvSpPr>
        <p:spPr>
          <a:xfrm>
            <a:off x="8343325" y="1896701"/>
            <a:ext cx="368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Script </a:t>
            </a:r>
            <a:r>
              <a:rPr lang="en-US" sz="1000"/>
              <a:t>Artifact used by </a:t>
            </a:r>
            <a:r>
              <a:rPr b="1" lang="en-US" sz="1000"/>
              <a:t>Component Remote Python Executor </a:t>
            </a:r>
            <a:r>
              <a:rPr lang="en-US" sz="1000"/>
              <a:t>for executing python scripts remotely</a:t>
            </a:r>
            <a:endParaRPr sz="1000"/>
          </a:p>
        </p:txBody>
      </p:sp>
      <p:sp>
        <p:nvSpPr>
          <p:cNvPr id="647" name="Google Shape;647;g1190bc92cb8_0_57"/>
          <p:cNvSpPr txBox="1"/>
          <p:nvPr/>
        </p:nvSpPr>
        <p:spPr>
          <a:xfrm>
            <a:off x="0" y="1045950"/>
            <a:ext cx="33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Script </a:t>
            </a:r>
            <a:r>
              <a:rPr lang="en-US" sz="1000"/>
              <a:t>Artifact used by </a:t>
            </a:r>
            <a:r>
              <a:rPr b="1" lang="en-US" sz="1000"/>
              <a:t>Component jython executor </a:t>
            </a:r>
            <a:r>
              <a:rPr lang="en-US" sz="1000"/>
              <a:t>for executing python scripts using jython</a:t>
            </a:r>
            <a:endParaRPr sz="1000"/>
          </a:p>
        </p:txBody>
      </p:sp>
      <p:grpSp>
        <p:nvGrpSpPr>
          <p:cNvPr id="648" name="Google Shape;648;g1190bc92cb8_0_57"/>
          <p:cNvGrpSpPr/>
          <p:nvPr/>
        </p:nvGrpSpPr>
        <p:grpSpPr>
          <a:xfrm>
            <a:off x="8343354" y="2404009"/>
            <a:ext cx="3755865" cy="4455575"/>
            <a:chOff x="7281350" y="1663100"/>
            <a:chExt cx="4818300" cy="4967750"/>
          </a:xfrm>
        </p:grpSpPr>
        <p:pic>
          <p:nvPicPr>
            <p:cNvPr id="649" name="Google Shape;649;g1190bc92cb8_0_57"/>
            <p:cNvPicPr preferRelativeResize="0"/>
            <p:nvPr/>
          </p:nvPicPr>
          <p:blipFill>
            <a:blip r:embed="rId3">
              <a:alphaModFix/>
            </a:blip>
            <a:stretch>
              <a:fillRect/>
            </a:stretch>
          </p:blipFill>
          <p:spPr>
            <a:xfrm>
              <a:off x="7281350" y="1700475"/>
              <a:ext cx="4503225" cy="4930375"/>
            </a:xfrm>
            <a:prstGeom prst="rect">
              <a:avLst/>
            </a:prstGeom>
            <a:noFill/>
            <a:ln>
              <a:noFill/>
            </a:ln>
          </p:spPr>
        </p:pic>
        <p:sp>
          <p:nvSpPr>
            <p:cNvPr id="650" name="Google Shape;650;g1190bc92cb8_0_57"/>
            <p:cNvSpPr txBox="1"/>
            <p:nvPr/>
          </p:nvSpPr>
          <p:spPr>
            <a:xfrm>
              <a:off x="9390050" y="1663100"/>
              <a:ext cx="2709600" cy="44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remote script blueprint</a:t>
              </a:r>
              <a:endParaRPr/>
            </a:p>
          </p:txBody>
        </p:sp>
        <p:cxnSp>
          <p:nvCxnSpPr>
            <p:cNvPr id="651" name="Google Shape;651;g1190bc92cb8_0_57"/>
            <p:cNvCxnSpPr/>
            <p:nvPr/>
          </p:nvCxnSpPr>
          <p:spPr>
            <a:xfrm flipH="1">
              <a:off x="8894950" y="3027225"/>
              <a:ext cx="476400" cy="2672100"/>
            </a:xfrm>
            <a:prstGeom prst="straightConnector1">
              <a:avLst/>
            </a:prstGeom>
            <a:noFill/>
            <a:ln cap="flat" cmpd="sng" w="9525">
              <a:solidFill>
                <a:schemeClr val="dk2"/>
              </a:solidFill>
              <a:prstDash val="solid"/>
              <a:round/>
              <a:headEnd len="med" w="med" type="triangle"/>
              <a:tailEnd len="med" w="med" type="triangle"/>
            </a:ln>
          </p:spPr>
        </p:cxnSp>
        <p:sp>
          <p:nvSpPr>
            <p:cNvPr id="652" name="Google Shape;652;g1190bc92cb8_0_57"/>
            <p:cNvSpPr/>
            <p:nvPr/>
          </p:nvSpPr>
          <p:spPr>
            <a:xfrm>
              <a:off x="8315550" y="2690875"/>
              <a:ext cx="1111800" cy="25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g1190bc92cb8_0_57"/>
          <p:cNvGrpSpPr/>
          <p:nvPr/>
        </p:nvGrpSpPr>
        <p:grpSpPr>
          <a:xfrm>
            <a:off x="0" y="1538557"/>
            <a:ext cx="3345027" cy="5254249"/>
            <a:chOff x="0" y="1538538"/>
            <a:chExt cx="4454690" cy="5254249"/>
          </a:xfrm>
        </p:grpSpPr>
        <p:pic>
          <p:nvPicPr>
            <p:cNvPr id="654" name="Google Shape;654;g1190bc92cb8_0_57"/>
            <p:cNvPicPr preferRelativeResize="0"/>
            <p:nvPr/>
          </p:nvPicPr>
          <p:blipFill>
            <a:blip r:embed="rId4">
              <a:alphaModFix/>
            </a:blip>
            <a:stretch>
              <a:fillRect/>
            </a:stretch>
          </p:blipFill>
          <p:spPr>
            <a:xfrm>
              <a:off x="0" y="1538538"/>
              <a:ext cx="4454690" cy="5254249"/>
            </a:xfrm>
            <a:prstGeom prst="rect">
              <a:avLst/>
            </a:prstGeom>
            <a:noFill/>
            <a:ln>
              <a:noFill/>
            </a:ln>
          </p:spPr>
        </p:pic>
        <p:sp>
          <p:nvSpPr>
            <p:cNvPr id="655" name="Google Shape;655;g1190bc92cb8_0_57"/>
            <p:cNvSpPr txBox="1"/>
            <p:nvPr/>
          </p:nvSpPr>
          <p:spPr>
            <a:xfrm>
              <a:off x="3160950" y="1750100"/>
              <a:ext cx="1293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solidFill>
                    <a:schemeClr val="lt1"/>
                  </a:solidFill>
                </a:rPr>
                <a:t>activation bp</a:t>
              </a:r>
              <a:endParaRPr>
                <a:solidFill>
                  <a:schemeClr val="lt1"/>
                </a:solidFill>
              </a:endParaRPr>
            </a:p>
          </p:txBody>
        </p:sp>
        <p:cxnSp>
          <p:nvCxnSpPr>
            <p:cNvPr id="656" name="Google Shape;656;g1190bc92cb8_0_57"/>
            <p:cNvCxnSpPr/>
            <p:nvPr/>
          </p:nvCxnSpPr>
          <p:spPr>
            <a:xfrm flipH="1">
              <a:off x="1737775" y="3045925"/>
              <a:ext cx="1083900" cy="2662800"/>
            </a:xfrm>
            <a:prstGeom prst="straightConnector1">
              <a:avLst/>
            </a:prstGeom>
            <a:noFill/>
            <a:ln cap="flat" cmpd="sng" w="9525">
              <a:solidFill>
                <a:schemeClr val="lt1"/>
              </a:solidFill>
              <a:prstDash val="solid"/>
              <a:round/>
              <a:headEnd len="med" w="med" type="triangle"/>
              <a:tailEnd len="med" w="med" type="triangle"/>
            </a:ln>
          </p:spPr>
        </p:cxnSp>
      </p:grpSp>
      <p:pic>
        <p:nvPicPr>
          <p:cNvPr id="657" name="Google Shape;657;g1190bc92cb8_0_57"/>
          <p:cNvPicPr preferRelativeResize="0"/>
          <p:nvPr/>
        </p:nvPicPr>
        <p:blipFill>
          <a:blip r:embed="rId5">
            <a:alphaModFix/>
          </a:blip>
          <a:stretch>
            <a:fillRect/>
          </a:stretch>
        </p:blipFill>
        <p:spPr>
          <a:xfrm>
            <a:off x="3541957" y="1538550"/>
            <a:ext cx="4150058" cy="5319451"/>
          </a:xfrm>
          <a:prstGeom prst="rect">
            <a:avLst/>
          </a:prstGeom>
          <a:noFill/>
          <a:ln>
            <a:noFill/>
          </a:ln>
        </p:spPr>
      </p:pic>
      <p:sp>
        <p:nvSpPr>
          <p:cNvPr id="658" name="Google Shape;658;g1190bc92cb8_0_57"/>
          <p:cNvSpPr txBox="1"/>
          <p:nvPr/>
        </p:nvSpPr>
        <p:spPr>
          <a:xfrm>
            <a:off x="6608982" y="1663095"/>
            <a:ext cx="9714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solidFill>
                  <a:schemeClr val="lt1"/>
                </a:solidFill>
              </a:rPr>
              <a:t>activation bp</a:t>
            </a:r>
            <a:endParaRPr>
              <a:solidFill>
                <a:schemeClr val="lt1"/>
              </a:solidFill>
            </a:endParaRPr>
          </a:p>
        </p:txBody>
      </p:sp>
      <p:cxnSp>
        <p:nvCxnSpPr>
          <p:cNvPr id="659" name="Google Shape;659;g1190bc92cb8_0_57"/>
          <p:cNvCxnSpPr/>
          <p:nvPr/>
        </p:nvCxnSpPr>
        <p:spPr>
          <a:xfrm flipH="1">
            <a:off x="4821146" y="3684195"/>
            <a:ext cx="738900" cy="2379600"/>
          </a:xfrm>
          <a:prstGeom prst="straightConnector1">
            <a:avLst/>
          </a:prstGeom>
          <a:noFill/>
          <a:ln cap="flat" cmpd="sng" w="9525">
            <a:solidFill>
              <a:schemeClr val="lt1"/>
            </a:solidFill>
            <a:prstDash val="solid"/>
            <a:round/>
            <a:headEnd len="med" w="med" type="triangle"/>
            <a:tailEnd len="med" w="med" type="triangle"/>
          </a:ln>
        </p:spPr>
      </p:cxnSp>
      <p:sp>
        <p:nvSpPr>
          <p:cNvPr id="660" name="Google Shape;660;g1190bc92cb8_0_57"/>
          <p:cNvSpPr txBox="1"/>
          <p:nvPr/>
        </p:nvSpPr>
        <p:spPr>
          <a:xfrm>
            <a:off x="3518100" y="1097500"/>
            <a:ext cx="33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Script </a:t>
            </a:r>
            <a:r>
              <a:rPr lang="en-US" sz="1000"/>
              <a:t>Artifact used by </a:t>
            </a:r>
            <a:r>
              <a:rPr b="1" lang="en-US" sz="1000"/>
              <a:t>Component netconf executor </a:t>
            </a:r>
            <a:endParaRPr b="1" sz="1000"/>
          </a:p>
        </p:txBody>
      </p:sp>
      <p:sp>
        <p:nvSpPr>
          <p:cNvPr id="661" name="Google Shape;661;g1190bc92cb8_0_57"/>
          <p:cNvSpPr txBox="1"/>
          <p:nvPr/>
        </p:nvSpPr>
        <p:spPr>
          <a:xfrm>
            <a:off x="-46725" y="189725"/>
            <a:ext cx="103899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Artifact Type </a:t>
            </a:r>
            <a:r>
              <a:rPr lang="en-US" sz="3600">
                <a:solidFill>
                  <a:srgbClr val="FFFFFF"/>
                </a:solidFill>
              </a:rPr>
              <a:t>- Script</a:t>
            </a:r>
            <a:endParaRPr b="0" sz="3600" strike="noStrike">
              <a:latin typeface="Arial"/>
              <a:ea typeface="Arial"/>
              <a:cs typeface="Arial"/>
              <a:sym typeface="Arial"/>
            </a:endParaRPr>
          </a:p>
        </p:txBody>
      </p:sp>
      <p:sp>
        <p:nvSpPr>
          <p:cNvPr id="662" name="Google Shape;662;g1190bc92cb8_0_57"/>
          <p:cNvSpPr txBox="1"/>
          <p:nvPr/>
        </p:nvSpPr>
        <p:spPr>
          <a:xfrm>
            <a:off x="7997875" y="1167925"/>
            <a:ext cx="410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Note</a:t>
            </a:r>
            <a:r>
              <a:rPr lang="en-US"/>
              <a:t>: Not required to specify script path for script execution using </a:t>
            </a:r>
            <a:r>
              <a:rPr b="1" lang="en-US" sz="1100">
                <a:solidFill>
                  <a:schemeClr val="dk1"/>
                </a:solidFill>
              </a:rPr>
              <a:t>component-script-executor</a:t>
            </a:r>
            <a:endParaRPr/>
          </a:p>
        </p:txBody>
      </p:sp>
      <p:sp>
        <p:nvSpPr>
          <p:cNvPr id="663" name="Google Shape;663;g1190bc92cb8_0_57"/>
          <p:cNvSpPr/>
          <p:nvPr/>
        </p:nvSpPr>
        <p:spPr>
          <a:xfrm>
            <a:off x="8848125" y="6129225"/>
            <a:ext cx="2132100" cy="3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190bc92cb8_0_57"/>
          <p:cNvSpPr txBox="1"/>
          <p:nvPr/>
        </p:nvSpPr>
        <p:spPr>
          <a:xfrm>
            <a:off x="7839050" y="5465850"/>
            <a:ext cx="18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5" name="Google Shape;665;g1190bc92cb8_0_57"/>
          <p:cNvSpPr txBox="1"/>
          <p:nvPr/>
        </p:nvSpPr>
        <p:spPr>
          <a:xfrm>
            <a:off x="4634275" y="327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/Scripts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190bc92cb8_0_94"/>
          <p:cNvSpPr txBox="1"/>
          <p:nvPr/>
        </p:nvSpPr>
        <p:spPr>
          <a:xfrm>
            <a:off x="-46725" y="18972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Artifact Type </a:t>
            </a:r>
            <a:r>
              <a:rPr lang="en-US" sz="3600">
                <a:solidFill>
                  <a:srgbClr val="FFFFFF"/>
                </a:solidFill>
              </a:rPr>
              <a:t>- DG</a:t>
            </a:r>
            <a:endParaRPr b="0" sz="3600" strike="noStrike">
              <a:latin typeface="Arial"/>
              <a:ea typeface="Arial"/>
              <a:cs typeface="Arial"/>
              <a:sym typeface="Arial"/>
            </a:endParaRPr>
          </a:p>
        </p:txBody>
      </p:sp>
      <p:sp>
        <p:nvSpPr>
          <p:cNvPr id="672" name="Google Shape;672;g1190bc92cb8_0_94"/>
          <p:cNvSpPr txBox="1"/>
          <p:nvPr/>
        </p:nvSpPr>
        <p:spPr>
          <a:xfrm>
            <a:off x="130800" y="1466900"/>
            <a:ext cx="4242000" cy="34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artifact-directed-graph</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Represents a directed graph.</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This is to represent a </a:t>
            </a:r>
            <a:r>
              <a:rPr b="1" lang="en-US" sz="1100">
                <a:solidFill>
                  <a:schemeClr val="dk1"/>
                </a:solidFill>
              </a:rPr>
              <a:t>workflow</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File must have </a:t>
            </a:r>
            <a:r>
              <a:rPr b="1" lang="en-US" sz="1100">
                <a:solidFill>
                  <a:schemeClr val="dk1"/>
                </a:solidFill>
              </a:rPr>
              <a:t>.xml</a:t>
            </a:r>
            <a:r>
              <a:rPr lang="en-US" sz="1100">
                <a:solidFill>
                  <a:schemeClr val="dk1"/>
                </a:solidFill>
              </a:rPr>
              <a:t> extension.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Here is the list of executors currently supported (see here for explanation and full potential list: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Service Logic Interpreter Nodes</a:t>
            </a:r>
            <a:endParaRPr sz="1100" u="sng">
              <a:solidFill>
                <a:schemeClr val="hlink"/>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execute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block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return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break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exit</a:t>
            </a:r>
            <a:endParaRPr sz="1100">
              <a:solidFill>
                <a:schemeClr val="dk1"/>
              </a:solidFill>
            </a:endParaRPr>
          </a:p>
          <a:p>
            <a:pPr indent="0" lvl="0" marL="0" rtl="0" algn="l">
              <a:spcBef>
                <a:spcPts val="1200"/>
              </a:spcBef>
              <a:spcAft>
                <a:spcPts val="0"/>
              </a:spcAft>
              <a:buNone/>
            </a:pPr>
            <a:r>
              <a:t/>
            </a:r>
            <a:endParaRPr/>
          </a:p>
        </p:txBody>
      </p:sp>
      <p:cxnSp>
        <p:nvCxnSpPr>
          <p:cNvPr id="673" name="Google Shape;673;g1190bc92cb8_0_94"/>
          <p:cNvCxnSpPr/>
          <p:nvPr/>
        </p:nvCxnSpPr>
        <p:spPr>
          <a:xfrm flipH="1">
            <a:off x="8371625" y="3111325"/>
            <a:ext cx="65400" cy="1438800"/>
          </a:xfrm>
          <a:prstGeom prst="straightConnector1">
            <a:avLst/>
          </a:prstGeom>
          <a:noFill/>
          <a:ln cap="flat" cmpd="sng" w="9525">
            <a:solidFill>
              <a:schemeClr val="dk2"/>
            </a:solidFill>
            <a:prstDash val="solid"/>
            <a:round/>
            <a:headEnd len="med" w="med" type="triangle"/>
            <a:tailEnd len="med" w="med" type="triangle"/>
          </a:ln>
        </p:spPr>
      </p:cxnSp>
      <p:sp>
        <p:nvSpPr>
          <p:cNvPr id="674" name="Google Shape;674;g1190bc92cb8_0_94"/>
          <p:cNvSpPr txBox="1"/>
          <p:nvPr/>
        </p:nvSpPr>
        <p:spPr>
          <a:xfrm>
            <a:off x="4634275" y="327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/Plans</a:t>
            </a:r>
            <a:endParaRPr>
              <a:solidFill>
                <a:schemeClr val="lt1"/>
              </a:solidFill>
            </a:endParaRPr>
          </a:p>
        </p:txBody>
      </p:sp>
      <p:grpSp>
        <p:nvGrpSpPr>
          <p:cNvPr id="675" name="Google Shape;675;g1190bc92cb8_0_94"/>
          <p:cNvGrpSpPr/>
          <p:nvPr/>
        </p:nvGrpSpPr>
        <p:grpSpPr>
          <a:xfrm>
            <a:off x="4372802" y="1840150"/>
            <a:ext cx="4063998" cy="4438650"/>
            <a:chOff x="6113600" y="1395200"/>
            <a:chExt cx="5076825" cy="4438650"/>
          </a:xfrm>
        </p:grpSpPr>
        <p:pic>
          <p:nvPicPr>
            <p:cNvPr id="676" name="Google Shape;676;g1190bc92cb8_0_94"/>
            <p:cNvPicPr preferRelativeResize="0"/>
            <p:nvPr/>
          </p:nvPicPr>
          <p:blipFill>
            <a:blip r:embed="rId5">
              <a:alphaModFix/>
            </a:blip>
            <a:stretch>
              <a:fillRect/>
            </a:stretch>
          </p:blipFill>
          <p:spPr>
            <a:xfrm>
              <a:off x="6113600" y="1395200"/>
              <a:ext cx="5076825" cy="4438650"/>
            </a:xfrm>
            <a:prstGeom prst="rect">
              <a:avLst/>
            </a:prstGeom>
            <a:noFill/>
            <a:ln>
              <a:noFill/>
            </a:ln>
          </p:spPr>
        </p:pic>
        <p:sp>
          <p:nvSpPr>
            <p:cNvPr id="677" name="Google Shape;677;g1190bc92cb8_0_94"/>
            <p:cNvSpPr/>
            <p:nvPr/>
          </p:nvSpPr>
          <p:spPr>
            <a:xfrm>
              <a:off x="6858000" y="4559550"/>
              <a:ext cx="4288500" cy="71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8" name="Google Shape;678;g1190bc92cb8_0_94"/>
          <p:cNvPicPr preferRelativeResize="0"/>
          <p:nvPr/>
        </p:nvPicPr>
        <p:blipFill>
          <a:blip r:embed="rId6">
            <a:alphaModFix/>
          </a:blip>
          <a:stretch>
            <a:fillRect/>
          </a:stretch>
        </p:blipFill>
        <p:spPr>
          <a:xfrm>
            <a:off x="8876768" y="1654282"/>
            <a:ext cx="3015591" cy="4063300"/>
          </a:xfrm>
          <a:prstGeom prst="rect">
            <a:avLst/>
          </a:prstGeom>
          <a:noFill/>
          <a:ln>
            <a:noFill/>
          </a:ln>
        </p:spPr>
      </p:pic>
      <p:sp>
        <p:nvSpPr>
          <p:cNvPr id="679" name="Google Shape;679;g1190bc92cb8_0_94"/>
          <p:cNvSpPr txBox="1"/>
          <p:nvPr/>
        </p:nvSpPr>
        <p:spPr>
          <a:xfrm>
            <a:off x="4307525" y="1038675"/>
            <a:ext cx="406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t>Example: Node-Type “dg-generic” using artifact type “artifact-directed-graph”</a:t>
            </a:r>
            <a:endParaRPr u="sng"/>
          </a:p>
        </p:txBody>
      </p:sp>
      <p:sp>
        <p:nvSpPr>
          <p:cNvPr id="680" name="Google Shape;680;g1190bc92cb8_0_94"/>
          <p:cNvSpPr txBox="1"/>
          <p:nvPr/>
        </p:nvSpPr>
        <p:spPr>
          <a:xfrm>
            <a:off x="140150" y="5092100"/>
            <a:ext cx="403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Note</a:t>
            </a:r>
            <a:r>
              <a:rPr lang="en-US"/>
              <a:t>: Purpose of DG in CDS is to build controller orchestration flow, which is different from DG purpose in SDNC where it was used to build complete controller logic.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190bc92cb8_0_119"/>
          <p:cNvSpPr txBox="1"/>
          <p:nvPr/>
        </p:nvSpPr>
        <p:spPr>
          <a:xfrm>
            <a:off x="-55750" y="-2717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a:t>
            </a:r>
            <a:endParaRPr sz="3600">
              <a:solidFill>
                <a:srgbClr val="FFFFFF"/>
              </a:solidFill>
            </a:endParaRPr>
          </a:p>
          <a:p>
            <a:pPr indent="0" lvl="0" marL="0" marR="0" rtl="0" algn="l">
              <a:spcBef>
                <a:spcPts val="0"/>
              </a:spcBef>
              <a:spcAft>
                <a:spcPts val="0"/>
              </a:spcAft>
              <a:buNone/>
            </a:pPr>
            <a:r>
              <a:rPr lang="en-US">
                <a:solidFill>
                  <a:srgbClr val="FFFFFF"/>
                </a:solidFill>
              </a:rPr>
              <a:t>/Definitions/node_types.json</a:t>
            </a:r>
            <a:endParaRPr>
              <a:solidFill>
                <a:srgbClr val="FFFFFF"/>
              </a:solidFill>
            </a:endParaRPr>
          </a:p>
        </p:txBody>
      </p:sp>
      <p:sp>
        <p:nvSpPr>
          <p:cNvPr id="687" name="Google Shape;687;g1190bc92cb8_0_119"/>
          <p:cNvSpPr txBox="1"/>
          <p:nvPr/>
        </p:nvSpPr>
        <p:spPr>
          <a:xfrm>
            <a:off x="4223175" y="0"/>
            <a:ext cx="511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hlinkClick r:id="rId3">
                  <a:extLst>
                    <a:ext uri="{A12FA001-AC4F-418D-AE19-62706E023703}">
                      <ahyp:hlinkClr val="tx"/>
                    </a:ext>
                  </a:extLst>
                </a:hlinkClick>
              </a:rPr>
              <a:t>https://docs.onap.org/projects/onap-ccsdk-cds/en/latest/modelingconcepts/node-type.html#</a:t>
            </a:r>
            <a:endParaRPr>
              <a:solidFill>
                <a:schemeClr val="lt1"/>
              </a:solidFill>
            </a:endParaRPr>
          </a:p>
          <a:p>
            <a:pPr indent="0" lvl="0" marL="0" rtl="0" algn="l">
              <a:spcBef>
                <a:spcPts val="0"/>
              </a:spcBef>
              <a:spcAft>
                <a:spcPts val="0"/>
              </a:spcAft>
              <a:buNone/>
            </a:pPr>
            <a:r>
              <a:rPr lang="en-US">
                <a:solidFill>
                  <a:schemeClr val="lt1"/>
                </a:solidFill>
              </a:rPr>
              <a:t>https://github.com/onap/ccsdk-cds/tree/master/components/model-catalog/definition-type/starter-type/node_type</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88" name="Google Shape;688;g1190bc92cb8_0_119"/>
          <p:cNvPicPr preferRelativeResize="0"/>
          <p:nvPr/>
        </p:nvPicPr>
        <p:blipFill>
          <a:blip r:embed="rId4">
            <a:alphaModFix/>
          </a:blip>
          <a:stretch>
            <a:fillRect/>
          </a:stretch>
        </p:blipFill>
        <p:spPr>
          <a:xfrm>
            <a:off x="0" y="1049475"/>
            <a:ext cx="8615001" cy="782100"/>
          </a:xfrm>
          <a:prstGeom prst="rect">
            <a:avLst/>
          </a:prstGeom>
          <a:noFill/>
          <a:ln>
            <a:noFill/>
          </a:ln>
        </p:spPr>
      </p:pic>
      <p:sp>
        <p:nvSpPr>
          <p:cNvPr id="689" name="Google Shape;689;g1190bc92cb8_0_119"/>
          <p:cNvSpPr txBox="1"/>
          <p:nvPr/>
        </p:nvSpPr>
        <p:spPr>
          <a:xfrm>
            <a:off x="74750" y="2001738"/>
            <a:ext cx="114054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u="sng">
                <a:solidFill>
                  <a:schemeClr val="dk1"/>
                </a:solidFill>
              </a:rPr>
              <a:t>Source:</a:t>
            </a:r>
            <a:endParaRPr b="1" sz="1100" u="sng">
              <a:solidFill>
                <a:schemeClr val="dk1"/>
              </a:solidFill>
            </a:endParaRPr>
          </a:p>
          <a:p>
            <a:pPr indent="0" lvl="0" marL="0" rtl="0" algn="l">
              <a:lnSpc>
                <a:spcPct val="115000"/>
              </a:lnSpc>
              <a:spcBef>
                <a:spcPts val="1200"/>
              </a:spcBef>
              <a:spcAft>
                <a:spcPts val="1200"/>
              </a:spcAft>
              <a:buNone/>
            </a:pPr>
            <a:r>
              <a:rPr lang="en-US" sz="1100">
                <a:solidFill>
                  <a:schemeClr val="dk1"/>
                </a:solidFill>
              </a:rPr>
              <a:t>Used to represent a </a:t>
            </a:r>
            <a:r>
              <a:rPr b="1" lang="en-US" sz="1100">
                <a:solidFill>
                  <a:schemeClr val="dk1"/>
                </a:solidFill>
              </a:rPr>
              <a:t>type of source</a:t>
            </a:r>
            <a:r>
              <a:rPr lang="en-US" sz="1100">
                <a:solidFill>
                  <a:schemeClr val="dk1"/>
                </a:solidFill>
              </a:rPr>
              <a:t> to </a:t>
            </a:r>
            <a:r>
              <a:rPr b="1" lang="en-US" sz="1100">
                <a:solidFill>
                  <a:schemeClr val="dk1"/>
                </a:solidFill>
              </a:rPr>
              <a:t>resolve</a:t>
            </a:r>
            <a:r>
              <a:rPr lang="en-US" sz="1100">
                <a:solidFill>
                  <a:schemeClr val="dk1"/>
                </a:solidFill>
              </a:rPr>
              <a:t> a </a:t>
            </a:r>
            <a:r>
              <a:rPr b="1" lang="en-US" sz="1100">
                <a:solidFill>
                  <a:schemeClr val="dk1"/>
                </a:solidFill>
              </a:rPr>
              <a:t>resource</a:t>
            </a:r>
            <a:r>
              <a:rPr lang="en-US" sz="1100">
                <a:solidFill>
                  <a:schemeClr val="dk1"/>
                </a:solidFill>
              </a:rPr>
              <a:t>, along with the expected </a:t>
            </a:r>
            <a:r>
              <a:rPr b="1" lang="en-US" sz="1100">
                <a:solidFill>
                  <a:schemeClr val="dk1"/>
                </a:solidFill>
              </a:rPr>
              <a:t>properties. </a:t>
            </a:r>
            <a:r>
              <a:rPr lang="en-US" sz="1100">
                <a:solidFill>
                  <a:schemeClr val="dk1"/>
                </a:solidFill>
              </a:rPr>
              <a:t>Defines the </a:t>
            </a:r>
            <a:r>
              <a:rPr b="1" lang="en-US" sz="1100">
                <a:solidFill>
                  <a:schemeClr val="dk1"/>
                </a:solidFill>
              </a:rPr>
              <a:t>contract</a:t>
            </a:r>
            <a:r>
              <a:rPr lang="en-US" sz="1100">
                <a:solidFill>
                  <a:schemeClr val="dk1"/>
                </a:solidFill>
              </a:rPr>
              <a:t> to resolve a resource.</a:t>
            </a:r>
            <a:endParaRPr sz="1100">
              <a:solidFill>
                <a:schemeClr val="dk1"/>
              </a:solidFill>
            </a:endParaRPr>
          </a:p>
        </p:txBody>
      </p:sp>
      <p:sp>
        <p:nvSpPr>
          <p:cNvPr id="690" name="Google Shape;690;g1190bc92cb8_0_119"/>
          <p:cNvSpPr txBox="1"/>
          <p:nvPr/>
        </p:nvSpPr>
        <p:spPr>
          <a:xfrm>
            <a:off x="74750" y="2663250"/>
            <a:ext cx="941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Used in data dictionary file to represent how a resource will be resolved. Not sure why it is called as node type?</a:t>
            </a:r>
            <a:endParaRPr b="1" sz="1100"/>
          </a:p>
        </p:txBody>
      </p:sp>
      <p:sp>
        <p:nvSpPr>
          <p:cNvPr id="691" name="Google Shape;691;g1190bc92cb8_0_119"/>
          <p:cNvSpPr/>
          <p:nvPr/>
        </p:nvSpPr>
        <p:spPr>
          <a:xfrm>
            <a:off x="7318750" y="58425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g1190bc92cb8_0_119"/>
          <p:cNvGrpSpPr/>
          <p:nvPr/>
        </p:nvGrpSpPr>
        <p:grpSpPr>
          <a:xfrm>
            <a:off x="74753" y="3018650"/>
            <a:ext cx="8540238" cy="3875125"/>
            <a:chOff x="74750" y="3018650"/>
            <a:chExt cx="12117250" cy="3875125"/>
          </a:xfrm>
        </p:grpSpPr>
        <p:pic>
          <p:nvPicPr>
            <p:cNvPr id="693" name="Google Shape;693;g1190bc92cb8_0_119"/>
            <p:cNvPicPr preferRelativeResize="0"/>
            <p:nvPr/>
          </p:nvPicPr>
          <p:blipFill>
            <a:blip r:embed="rId5">
              <a:alphaModFix/>
            </a:blip>
            <a:stretch>
              <a:fillRect/>
            </a:stretch>
          </p:blipFill>
          <p:spPr>
            <a:xfrm>
              <a:off x="74750" y="3018650"/>
              <a:ext cx="6362700" cy="820700"/>
            </a:xfrm>
            <a:prstGeom prst="rect">
              <a:avLst/>
            </a:prstGeom>
            <a:noFill/>
            <a:ln>
              <a:noFill/>
            </a:ln>
          </p:spPr>
        </p:pic>
        <p:pic>
          <p:nvPicPr>
            <p:cNvPr id="694" name="Google Shape;694;g1190bc92cb8_0_119"/>
            <p:cNvPicPr preferRelativeResize="0"/>
            <p:nvPr/>
          </p:nvPicPr>
          <p:blipFill>
            <a:blip r:embed="rId6">
              <a:alphaModFix/>
            </a:blip>
            <a:stretch>
              <a:fillRect/>
            </a:stretch>
          </p:blipFill>
          <p:spPr>
            <a:xfrm>
              <a:off x="448474" y="3774775"/>
              <a:ext cx="4951825" cy="3119000"/>
            </a:xfrm>
            <a:prstGeom prst="rect">
              <a:avLst/>
            </a:prstGeom>
            <a:noFill/>
            <a:ln>
              <a:noFill/>
            </a:ln>
          </p:spPr>
        </p:pic>
        <p:sp>
          <p:nvSpPr>
            <p:cNvPr id="695" name="Google Shape;695;g1190bc92cb8_0_119"/>
            <p:cNvSpPr/>
            <p:nvPr/>
          </p:nvSpPr>
          <p:spPr>
            <a:xfrm>
              <a:off x="7362550" y="51108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g1190bc92cb8_0_119"/>
            <p:cNvPicPr preferRelativeResize="0"/>
            <p:nvPr/>
          </p:nvPicPr>
          <p:blipFill>
            <a:blip r:embed="rId7">
              <a:alphaModFix/>
            </a:blip>
            <a:stretch>
              <a:fillRect/>
            </a:stretch>
          </p:blipFill>
          <p:spPr>
            <a:xfrm>
              <a:off x="6063825" y="3247175"/>
              <a:ext cx="6128175" cy="3619575"/>
            </a:xfrm>
            <a:prstGeom prst="rect">
              <a:avLst/>
            </a:prstGeom>
            <a:noFill/>
            <a:ln>
              <a:noFill/>
            </a:ln>
          </p:spPr>
        </p:pic>
        <p:cxnSp>
          <p:nvCxnSpPr>
            <p:cNvPr id="697" name="Google Shape;697;g1190bc92cb8_0_119"/>
            <p:cNvCxnSpPr/>
            <p:nvPr/>
          </p:nvCxnSpPr>
          <p:spPr>
            <a:xfrm>
              <a:off x="5662050" y="3662575"/>
              <a:ext cx="3008700" cy="1457700"/>
            </a:xfrm>
            <a:prstGeom prst="straightConnector1">
              <a:avLst/>
            </a:prstGeom>
            <a:noFill/>
            <a:ln cap="flat" cmpd="sng" w="9525">
              <a:solidFill>
                <a:schemeClr val="dk2"/>
              </a:solidFill>
              <a:prstDash val="solid"/>
              <a:round/>
              <a:headEnd len="med" w="med" type="none"/>
              <a:tailEnd len="med" w="med" type="triangle"/>
            </a:ln>
          </p:spPr>
        </p:cxnSp>
      </p:grpSp>
      <p:pic>
        <p:nvPicPr>
          <p:cNvPr id="698" name="Google Shape;698;g1190bc92cb8_0_119"/>
          <p:cNvPicPr preferRelativeResize="0"/>
          <p:nvPr/>
        </p:nvPicPr>
        <p:blipFill>
          <a:blip r:embed="rId8">
            <a:alphaModFix/>
          </a:blip>
          <a:stretch>
            <a:fillRect/>
          </a:stretch>
        </p:blipFill>
        <p:spPr>
          <a:xfrm>
            <a:off x="9492956" y="0"/>
            <a:ext cx="2659389" cy="6858001"/>
          </a:xfrm>
          <a:prstGeom prst="rect">
            <a:avLst/>
          </a:prstGeom>
          <a:noFill/>
          <a:ln>
            <a:noFill/>
          </a:ln>
        </p:spPr>
      </p:pic>
      <p:cxnSp>
        <p:nvCxnSpPr>
          <p:cNvPr id="699" name="Google Shape;699;g1190bc92cb8_0_119"/>
          <p:cNvCxnSpPr/>
          <p:nvPr/>
        </p:nvCxnSpPr>
        <p:spPr>
          <a:xfrm>
            <a:off x="8352925" y="868925"/>
            <a:ext cx="1280100" cy="9300"/>
          </a:xfrm>
          <a:prstGeom prst="straightConnector1">
            <a:avLst/>
          </a:prstGeom>
          <a:noFill/>
          <a:ln cap="flat" cmpd="sng" w="9525">
            <a:solidFill>
              <a:srgbClr val="FF9900"/>
            </a:solidFill>
            <a:prstDash val="solid"/>
            <a:round/>
            <a:headEnd len="med" w="med" type="none"/>
            <a:tailEnd len="med" w="med" type="triangle"/>
          </a:ln>
        </p:spPr>
      </p:cxnSp>
      <p:sp>
        <p:nvSpPr>
          <p:cNvPr id="700" name="Google Shape;700;g1190bc92cb8_0_119"/>
          <p:cNvSpPr/>
          <p:nvPr/>
        </p:nvSpPr>
        <p:spPr>
          <a:xfrm>
            <a:off x="9604925" y="130800"/>
            <a:ext cx="2547300" cy="327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1190bc92cb8_0_119"/>
          <p:cNvSpPr/>
          <p:nvPr/>
        </p:nvSpPr>
        <p:spPr>
          <a:xfrm>
            <a:off x="9586250" y="3746675"/>
            <a:ext cx="1893900" cy="147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1190bc92cb8_0_119"/>
          <p:cNvSpPr txBox="1"/>
          <p:nvPr/>
        </p:nvSpPr>
        <p:spPr>
          <a:xfrm>
            <a:off x="5662050" y="2923000"/>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Usage Example</a:t>
            </a:r>
            <a:endParaRPr/>
          </a:p>
        </p:txBody>
      </p:sp>
      <p:sp>
        <p:nvSpPr>
          <p:cNvPr id="703" name="Google Shape;703;g1190bc92cb8_0_119"/>
          <p:cNvSpPr txBox="1"/>
          <p:nvPr/>
        </p:nvSpPr>
        <p:spPr>
          <a:xfrm>
            <a:off x="2348100" y="5158950"/>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Usage Example</a:t>
            </a:r>
            <a:endParaRPr>
              <a:solidFill>
                <a:schemeClr val="lt1"/>
              </a:solidFill>
            </a:endParaRPr>
          </a:p>
        </p:txBody>
      </p:sp>
      <p:sp>
        <p:nvSpPr>
          <p:cNvPr id="704" name="Google Shape;704;g1190bc92cb8_0_119"/>
          <p:cNvSpPr/>
          <p:nvPr/>
        </p:nvSpPr>
        <p:spPr>
          <a:xfrm>
            <a:off x="9511500" y="3438350"/>
            <a:ext cx="1280100" cy="2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190bc92cb8_0_119"/>
          <p:cNvSpPr/>
          <p:nvPr/>
        </p:nvSpPr>
        <p:spPr>
          <a:xfrm>
            <a:off x="9511500" y="6646275"/>
            <a:ext cx="1280100" cy="24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1190bc92cb8_0_150"/>
          <p:cNvSpPr txBox="1"/>
          <p:nvPr/>
        </p:nvSpPr>
        <p:spPr>
          <a:xfrm>
            <a:off x="-46725" y="18972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	- Other - DG</a:t>
            </a:r>
            <a:endParaRPr b="0" sz="3600" strike="noStrike">
              <a:latin typeface="Arial"/>
              <a:ea typeface="Arial"/>
              <a:cs typeface="Arial"/>
              <a:sym typeface="Arial"/>
            </a:endParaRPr>
          </a:p>
        </p:txBody>
      </p:sp>
      <p:sp>
        <p:nvSpPr>
          <p:cNvPr id="712" name="Google Shape;712;g1190bc92cb8_0_150"/>
          <p:cNvSpPr txBox="1"/>
          <p:nvPr/>
        </p:nvSpPr>
        <p:spPr>
          <a:xfrm>
            <a:off x="7502700" y="56075"/>
            <a:ext cx="457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https://docs.onap.org/projects/onap-ccsdk-cds/en/latest/modelingconcepts/node-type.html#</a:t>
            </a:r>
            <a:endParaRPr>
              <a:solidFill>
                <a:schemeClr val="lt1"/>
              </a:solidFill>
            </a:endParaRPr>
          </a:p>
        </p:txBody>
      </p:sp>
      <p:sp>
        <p:nvSpPr>
          <p:cNvPr id="713" name="Google Shape;713;g1190bc92cb8_0_150"/>
          <p:cNvSpPr/>
          <p:nvPr/>
        </p:nvSpPr>
        <p:spPr>
          <a:xfrm>
            <a:off x="7318750" y="58425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g1190bc92cb8_0_150"/>
          <p:cNvPicPr preferRelativeResize="0"/>
          <p:nvPr/>
        </p:nvPicPr>
        <p:blipFill>
          <a:blip r:embed="rId3">
            <a:alphaModFix/>
          </a:blip>
          <a:stretch>
            <a:fillRect/>
          </a:stretch>
        </p:blipFill>
        <p:spPr>
          <a:xfrm>
            <a:off x="152400" y="1124225"/>
            <a:ext cx="1924800" cy="784947"/>
          </a:xfrm>
          <a:prstGeom prst="rect">
            <a:avLst/>
          </a:prstGeom>
          <a:noFill/>
          <a:ln>
            <a:noFill/>
          </a:ln>
        </p:spPr>
      </p:pic>
      <p:sp>
        <p:nvSpPr>
          <p:cNvPr id="715" name="Google Shape;715;g1190bc92cb8_0_150"/>
          <p:cNvSpPr txBox="1"/>
          <p:nvPr/>
        </p:nvSpPr>
        <p:spPr>
          <a:xfrm>
            <a:off x="2488225" y="1165400"/>
            <a:ext cx="41082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dg-generic:</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Identifies a Directed Graph used as </a:t>
            </a:r>
            <a:r>
              <a:rPr b="1" lang="en-US" sz="1100">
                <a:solidFill>
                  <a:schemeClr val="dk1"/>
                </a:solidFill>
              </a:rPr>
              <a:t>imperative workflow</a:t>
            </a:r>
            <a:r>
              <a:rPr lang="en-US" sz="1100">
                <a:solidFill>
                  <a:schemeClr val="dk1"/>
                </a:solidFill>
              </a:rPr>
              <a:t>.</a:t>
            </a:r>
            <a:endParaRPr sz="1100">
              <a:solidFill>
                <a:schemeClr val="dk1"/>
              </a:solidFill>
            </a:endParaRPr>
          </a:p>
        </p:txBody>
      </p:sp>
      <p:sp>
        <p:nvSpPr>
          <p:cNvPr id="716" name="Google Shape;716;g1190bc92cb8_0_150"/>
          <p:cNvSpPr/>
          <p:nvPr/>
        </p:nvSpPr>
        <p:spPr>
          <a:xfrm>
            <a:off x="8742649" y="5110795"/>
            <a:ext cx="13745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1190bc92cb8_0_150"/>
          <p:cNvSpPr txBox="1"/>
          <p:nvPr/>
        </p:nvSpPr>
        <p:spPr>
          <a:xfrm>
            <a:off x="6615200" y="2277950"/>
            <a:ext cx="2378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u="sng">
                <a:solidFill>
                  <a:schemeClr val="dk1"/>
                </a:solidFill>
              </a:rPr>
              <a:t>node_template usage example</a:t>
            </a:r>
            <a:endParaRPr sz="1100" u="sng">
              <a:solidFill>
                <a:schemeClr val="dk1"/>
              </a:solidFill>
            </a:endParaRPr>
          </a:p>
        </p:txBody>
      </p:sp>
      <p:sp>
        <p:nvSpPr>
          <p:cNvPr id="718" name="Google Shape;718;g1190bc92cb8_0_150"/>
          <p:cNvSpPr txBox="1"/>
          <p:nvPr/>
        </p:nvSpPr>
        <p:spPr>
          <a:xfrm>
            <a:off x="9516598" y="1945500"/>
            <a:ext cx="2550837"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Plans/CONFIG_ConfigDeploy.xml</a:t>
            </a:r>
            <a:endParaRPr b="1" sz="1100">
              <a:solidFill>
                <a:schemeClr val="dk1"/>
              </a:solidFill>
            </a:endParaRPr>
          </a:p>
        </p:txBody>
      </p:sp>
      <p:pic>
        <p:nvPicPr>
          <p:cNvPr id="719" name="Google Shape;719;g1190bc92cb8_0_150"/>
          <p:cNvPicPr preferRelativeResize="0"/>
          <p:nvPr/>
        </p:nvPicPr>
        <p:blipFill>
          <a:blip r:embed="rId4">
            <a:alphaModFix/>
          </a:blip>
          <a:stretch>
            <a:fillRect/>
          </a:stretch>
        </p:blipFill>
        <p:spPr>
          <a:xfrm>
            <a:off x="6593896" y="2653495"/>
            <a:ext cx="2550783" cy="3466376"/>
          </a:xfrm>
          <a:prstGeom prst="rect">
            <a:avLst/>
          </a:prstGeom>
          <a:noFill/>
          <a:ln>
            <a:noFill/>
          </a:ln>
        </p:spPr>
      </p:pic>
      <p:pic>
        <p:nvPicPr>
          <p:cNvPr id="720" name="Google Shape;720;g1190bc92cb8_0_150"/>
          <p:cNvPicPr preferRelativeResize="0"/>
          <p:nvPr/>
        </p:nvPicPr>
        <p:blipFill>
          <a:blip r:embed="rId5">
            <a:alphaModFix/>
          </a:blip>
          <a:stretch>
            <a:fillRect/>
          </a:stretch>
        </p:blipFill>
        <p:spPr>
          <a:xfrm>
            <a:off x="9175768" y="2355032"/>
            <a:ext cx="3015590" cy="4063300"/>
          </a:xfrm>
          <a:prstGeom prst="rect">
            <a:avLst/>
          </a:prstGeom>
          <a:noFill/>
          <a:ln>
            <a:noFill/>
          </a:ln>
        </p:spPr>
      </p:pic>
      <p:pic>
        <p:nvPicPr>
          <p:cNvPr id="721" name="Google Shape;721;g1190bc92cb8_0_150"/>
          <p:cNvPicPr preferRelativeResize="0"/>
          <p:nvPr/>
        </p:nvPicPr>
        <p:blipFill>
          <a:blip r:embed="rId6">
            <a:alphaModFix/>
          </a:blip>
          <a:stretch>
            <a:fillRect/>
          </a:stretch>
        </p:blipFill>
        <p:spPr>
          <a:xfrm>
            <a:off x="3485050" y="2794695"/>
            <a:ext cx="3077753" cy="2971800"/>
          </a:xfrm>
          <a:prstGeom prst="rect">
            <a:avLst/>
          </a:prstGeom>
          <a:noFill/>
          <a:ln>
            <a:noFill/>
          </a:ln>
        </p:spPr>
      </p:pic>
      <p:cxnSp>
        <p:nvCxnSpPr>
          <p:cNvPr id="722" name="Google Shape;722;g1190bc92cb8_0_150"/>
          <p:cNvCxnSpPr/>
          <p:nvPr/>
        </p:nvCxnSpPr>
        <p:spPr>
          <a:xfrm>
            <a:off x="4599280" y="4111070"/>
            <a:ext cx="2455290" cy="747600"/>
          </a:xfrm>
          <a:prstGeom prst="straightConnector1">
            <a:avLst/>
          </a:prstGeom>
          <a:noFill/>
          <a:ln cap="flat" cmpd="sng" w="9525">
            <a:solidFill>
              <a:schemeClr val="lt1"/>
            </a:solidFill>
            <a:prstDash val="solid"/>
            <a:round/>
            <a:headEnd len="med" w="med" type="triangle"/>
            <a:tailEnd len="med" w="med" type="none"/>
          </a:ln>
        </p:spPr>
      </p:cxnSp>
      <p:cxnSp>
        <p:nvCxnSpPr>
          <p:cNvPr id="723" name="Google Shape;723;g1190bc92cb8_0_150"/>
          <p:cNvCxnSpPr/>
          <p:nvPr/>
        </p:nvCxnSpPr>
        <p:spPr>
          <a:xfrm>
            <a:off x="4492540" y="4568870"/>
            <a:ext cx="2588755" cy="467100"/>
          </a:xfrm>
          <a:prstGeom prst="straightConnector1">
            <a:avLst/>
          </a:prstGeom>
          <a:noFill/>
          <a:ln cap="flat" cmpd="sng" w="9525">
            <a:solidFill>
              <a:schemeClr val="lt1"/>
            </a:solidFill>
            <a:prstDash val="solid"/>
            <a:round/>
            <a:headEnd len="med" w="med" type="triangle"/>
            <a:tailEnd len="med" w="med" type="none"/>
          </a:ln>
        </p:spPr>
      </p:cxnSp>
      <p:cxnSp>
        <p:nvCxnSpPr>
          <p:cNvPr id="724" name="Google Shape;724;g1190bc92cb8_0_150"/>
          <p:cNvCxnSpPr/>
          <p:nvPr/>
        </p:nvCxnSpPr>
        <p:spPr>
          <a:xfrm flipH="1" rot="10800000">
            <a:off x="7948659" y="3550520"/>
            <a:ext cx="1994910" cy="1373400"/>
          </a:xfrm>
          <a:prstGeom prst="straightConnector1">
            <a:avLst/>
          </a:prstGeom>
          <a:noFill/>
          <a:ln cap="flat" cmpd="sng" w="9525">
            <a:solidFill>
              <a:schemeClr val="lt1"/>
            </a:solidFill>
            <a:prstDash val="solid"/>
            <a:round/>
            <a:headEnd len="med" w="med" type="none"/>
            <a:tailEnd len="med" w="med" type="triangle"/>
          </a:ln>
        </p:spPr>
      </p:cxnSp>
      <p:cxnSp>
        <p:nvCxnSpPr>
          <p:cNvPr id="725" name="Google Shape;725;g1190bc92cb8_0_150"/>
          <p:cNvCxnSpPr/>
          <p:nvPr/>
        </p:nvCxnSpPr>
        <p:spPr>
          <a:xfrm flipH="1" rot="10800000">
            <a:off x="7795199" y="4419370"/>
            <a:ext cx="2428726" cy="644700"/>
          </a:xfrm>
          <a:prstGeom prst="straightConnector1">
            <a:avLst/>
          </a:prstGeom>
          <a:noFill/>
          <a:ln cap="flat" cmpd="sng" w="9525">
            <a:solidFill>
              <a:schemeClr val="lt1"/>
            </a:solidFill>
            <a:prstDash val="solid"/>
            <a:round/>
            <a:headEnd len="med" w="med" type="none"/>
            <a:tailEnd len="med" w="med" type="triangle"/>
          </a:ln>
        </p:spPr>
      </p:cxnSp>
      <p:sp>
        <p:nvSpPr>
          <p:cNvPr id="726" name="Google Shape;726;g1190bc92cb8_0_150"/>
          <p:cNvSpPr txBox="1"/>
          <p:nvPr/>
        </p:nvSpPr>
        <p:spPr>
          <a:xfrm>
            <a:off x="6708500" y="1149225"/>
            <a:ext cx="518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DG determining components defined in node template execution order, output of one is given as input to other</a:t>
            </a:r>
            <a:endParaRPr/>
          </a:p>
        </p:txBody>
      </p:sp>
      <p:sp>
        <p:nvSpPr>
          <p:cNvPr id="727" name="Google Shape;727;g1190bc92cb8_0_150"/>
          <p:cNvSpPr txBox="1"/>
          <p:nvPr/>
        </p:nvSpPr>
        <p:spPr>
          <a:xfrm>
            <a:off x="4721275" y="6316313"/>
            <a:ext cx="369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How svc logic context is handled - to be checked??</a:t>
            </a:r>
            <a:endParaRPr/>
          </a:p>
        </p:txBody>
      </p:sp>
      <p:pic>
        <p:nvPicPr>
          <p:cNvPr id="728" name="Google Shape;728;g1190bc92cb8_0_150"/>
          <p:cNvPicPr preferRelativeResize="0"/>
          <p:nvPr/>
        </p:nvPicPr>
        <p:blipFill>
          <a:blip r:embed="rId7">
            <a:alphaModFix/>
          </a:blip>
          <a:stretch>
            <a:fillRect/>
          </a:stretch>
        </p:blipFill>
        <p:spPr>
          <a:xfrm>
            <a:off x="0" y="2160652"/>
            <a:ext cx="3485051" cy="4697348"/>
          </a:xfrm>
          <a:prstGeom prst="rect">
            <a:avLst/>
          </a:prstGeom>
          <a:noFill/>
          <a:ln>
            <a:noFill/>
          </a:ln>
        </p:spPr>
      </p:pic>
      <p:sp>
        <p:nvSpPr>
          <p:cNvPr id="729" name="Google Shape;729;g1190bc92cb8_0_150"/>
          <p:cNvSpPr/>
          <p:nvPr/>
        </p:nvSpPr>
        <p:spPr>
          <a:xfrm>
            <a:off x="457825" y="3120675"/>
            <a:ext cx="644700" cy="19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190bc92cb8_0_150"/>
          <p:cNvSpPr/>
          <p:nvPr/>
        </p:nvSpPr>
        <p:spPr>
          <a:xfrm>
            <a:off x="554150" y="4665225"/>
            <a:ext cx="644700" cy="19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1190bc92cb8_0_150"/>
          <p:cNvSpPr/>
          <p:nvPr/>
        </p:nvSpPr>
        <p:spPr>
          <a:xfrm>
            <a:off x="725225" y="5060550"/>
            <a:ext cx="1825500" cy="19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g1190bc92cb8_0_150"/>
          <p:cNvCxnSpPr>
            <a:stCxn id="731" idx="2"/>
          </p:cNvCxnSpPr>
          <p:nvPr/>
        </p:nvCxnSpPr>
        <p:spPr>
          <a:xfrm flipH="1" rot="10800000">
            <a:off x="1637975" y="3970950"/>
            <a:ext cx="2146200" cy="1285800"/>
          </a:xfrm>
          <a:prstGeom prst="straightConnector1">
            <a:avLst/>
          </a:prstGeom>
          <a:noFill/>
          <a:ln cap="flat" cmpd="sng" w="9525">
            <a:solidFill>
              <a:schemeClr val="lt1"/>
            </a:solidFill>
            <a:prstDash val="solid"/>
            <a:round/>
            <a:headEnd len="med" w="med" type="none"/>
            <a:tailEnd len="med" w="med" type="triangle"/>
          </a:ln>
        </p:spPr>
      </p:cxnSp>
      <p:cxnSp>
        <p:nvCxnSpPr>
          <p:cNvPr id="733" name="Google Shape;733;g1190bc92cb8_0_150"/>
          <p:cNvCxnSpPr/>
          <p:nvPr/>
        </p:nvCxnSpPr>
        <p:spPr>
          <a:xfrm flipH="1" rot="10800000">
            <a:off x="5774175" y="2653475"/>
            <a:ext cx="859500" cy="1158600"/>
          </a:xfrm>
          <a:prstGeom prst="straightConnector1">
            <a:avLst/>
          </a:prstGeom>
          <a:noFill/>
          <a:ln cap="flat" cmpd="sng" w="9525">
            <a:solidFill>
              <a:srgbClr val="FFC000"/>
            </a:solidFill>
            <a:prstDash val="solid"/>
            <a:round/>
            <a:headEnd len="med" w="med" type="none"/>
            <a:tailEnd len="med" w="med" type="none"/>
          </a:ln>
        </p:spPr>
      </p:cxnSp>
      <p:cxnSp>
        <p:nvCxnSpPr>
          <p:cNvPr id="734" name="Google Shape;734;g1190bc92cb8_0_150"/>
          <p:cNvCxnSpPr/>
          <p:nvPr/>
        </p:nvCxnSpPr>
        <p:spPr>
          <a:xfrm>
            <a:off x="5802200" y="3989600"/>
            <a:ext cx="813000" cy="2149200"/>
          </a:xfrm>
          <a:prstGeom prst="straightConnector1">
            <a:avLst/>
          </a:prstGeom>
          <a:noFill/>
          <a:ln cap="flat" cmpd="sng" w="9525">
            <a:solidFill>
              <a:srgbClr val="FFC000"/>
            </a:solidFill>
            <a:prstDash val="solid"/>
            <a:round/>
            <a:headEnd len="med" w="med" type="none"/>
            <a:tailEnd len="med" w="med" type="none"/>
          </a:ln>
        </p:spPr>
      </p:cxnSp>
      <p:sp>
        <p:nvSpPr>
          <p:cNvPr id="735" name="Google Shape;735;g1190bc92cb8_0_150"/>
          <p:cNvSpPr txBox="1"/>
          <p:nvPr/>
        </p:nvSpPr>
        <p:spPr>
          <a:xfrm>
            <a:off x="3485050" y="2061575"/>
            <a:ext cx="338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rPr>
              <a:t>Note </a:t>
            </a:r>
            <a:r>
              <a:rPr b="1" lang="en-US" sz="1000">
                <a:solidFill>
                  <a:schemeClr val="dk1"/>
                </a:solidFill>
              </a:rPr>
              <a:t>different</a:t>
            </a:r>
            <a:r>
              <a:rPr b="1" lang="en-US" sz="1000">
                <a:solidFill>
                  <a:schemeClr val="dk1"/>
                </a:solidFill>
              </a:rPr>
              <a:t> types</a:t>
            </a:r>
            <a:endParaRPr b="1" sz="1000">
              <a:solidFill>
                <a:schemeClr val="dk1"/>
              </a:solidFill>
            </a:endParaRPr>
          </a:p>
          <a:p>
            <a:pPr indent="0" lvl="0" marL="0" rtl="0" algn="l">
              <a:spcBef>
                <a:spcPts val="0"/>
              </a:spcBef>
              <a:spcAft>
                <a:spcPts val="0"/>
              </a:spcAft>
              <a:buNone/>
            </a:pPr>
            <a:r>
              <a:rPr lang="en-US" sz="1000">
                <a:solidFill>
                  <a:schemeClr val="dk1"/>
                </a:solidFill>
              </a:rPr>
              <a:t>assign-active-process - dg-generic</a:t>
            </a:r>
            <a:endParaRPr sz="1000">
              <a:solidFill>
                <a:schemeClr val="dk1"/>
              </a:solidFill>
            </a:endParaRPr>
          </a:p>
          <a:p>
            <a:pPr indent="0" lvl="0" marL="0" rtl="0" algn="l">
              <a:spcBef>
                <a:spcPts val="0"/>
              </a:spcBef>
              <a:spcAft>
                <a:spcPts val="0"/>
              </a:spcAft>
              <a:buNone/>
            </a:pPr>
            <a:r>
              <a:rPr lang="en-US" sz="1000">
                <a:solidFill>
                  <a:schemeClr val="dk1"/>
                </a:solidFill>
              </a:rPr>
              <a:t>resource-assignment - component-resource assign</a:t>
            </a:r>
            <a:endParaRPr sz="1000">
              <a:solidFill>
                <a:schemeClr val="dk1"/>
              </a:solidFill>
            </a:endParaRPr>
          </a:p>
          <a:p>
            <a:pPr indent="0" lvl="0" marL="0" rtl="0" algn="l">
              <a:spcBef>
                <a:spcPts val="0"/>
              </a:spcBef>
              <a:spcAft>
                <a:spcPts val="0"/>
              </a:spcAft>
              <a:buNone/>
            </a:pPr>
            <a:r>
              <a:rPr lang="en-US" sz="1000">
                <a:solidFill>
                  <a:schemeClr val="dk1"/>
                </a:solidFill>
              </a:rPr>
              <a:t>activate-jython - component-jython-executor</a:t>
            </a:r>
            <a:endParaRPr sz="1000">
              <a:solidFill>
                <a:schemeClr val="dk1"/>
              </a:solidFill>
            </a:endParaRPr>
          </a:p>
        </p:txBody>
      </p:sp>
      <p:sp>
        <p:nvSpPr>
          <p:cNvPr id="736" name="Google Shape;736;g1190bc92cb8_0_150"/>
          <p:cNvSpPr txBox="1"/>
          <p:nvPr/>
        </p:nvSpPr>
        <p:spPr>
          <a:xfrm>
            <a:off x="457825" y="1868000"/>
            <a:ext cx="27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Workflow - Detail in later slides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1190bc92cb8_0_203"/>
          <p:cNvSpPr txBox="1"/>
          <p:nvPr/>
        </p:nvSpPr>
        <p:spPr>
          <a:xfrm>
            <a:off x="-46725" y="18972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	- Other - VNF</a:t>
            </a:r>
            <a:endParaRPr b="0" sz="3600" strike="noStrike">
              <a:latin typeface="Arial"/>
              <a:ea typeface="Arial"/>
              <a:cs typeface="Arial"/>
              <a:sym typeface="Arial"/>
            </a:endParaRPr>
          </a:p>
        </p:txBody>
      </p:sp>
      <p:sp>
        <p:nvSpPr>
          <p:cNvPr id="743" name="Google Shape;743;g1190bc92cb8_0_203"/>
          <p:cNvSpPr/>
          <p:nvPr/>
        </p:nvSpPr>
        <p:spPr>
          <a:xfrm>
            <a:off x="7362550" y="51108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1190bc92cb8_0_203"/>
          <p:cNvSpPr/>
          <p:nvPr/>
        </p:nvSpPr>
        <p:spPr>
          <a:xfrm>
            <a:off x="7318750" y="58425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g1190bc92cb8_0_203"/>
          <p:cNvCxnSpPr/>
          <p:nvPr/>
        </p:nvCxnSpPr>
        <p:spPr>
          <a:xfrm>
            <a:off x="1410850" y="4568875"/>
            <a:ext cx="3625200" cy="467100"/>
          </a:xfrm>
          <a:prstGeom prst="straightConnector1">
            <a:avLst/>
          </a:prstGeom>
          <a:noFill/>
          <a:ln cap="flat" cmpd="sng" w="9525">
            <a:solidFill>
              <a:schemeClr val="lt1"/>
            </a:solidFill>
            <a:prstDash val="solid"/>
            <a:round/>
            <a:headEnd len="med" w="med" type="none"/>
            <a:tailEnd len="med" w="med" type="triangle"/>
          </a:ln>
        </p:spPr>
      </p:cxnSp>
      <p:sp>
        <p:nvSpPr>
          <p:cNvPr id="746" name="Google Shape;746;g1190bc92cb8_0_203"/>
          <p:cNvSpPr txBox="1"/>
          <p:nvPr/>
        </p:nvSpPr>
        <p:spPr>
          <a:xfrm>
            <a:off x="0" y="1167900"/>
            <a:ext cx="81567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tosca.nodes.VNF</a:t>
            </a:r>
            <a:endParaRPr b="1" sz="1100">
              <a:solidFill>
                <a:schemeClr val="dk1"/>
              </a:solidFill>
            </a:endParaRPr>
          </a:p>
          <a:p>
            <a:pPr indent="0" lvl="0" marL="0" rtl="0" algn="l">
              <a:spcBef>
                <a:spcPts val="1200"/>
              </a:spcBef>
              <a:spcAft>
                <a:spcPts val="0"/>
              </a:spcAft>
              <a:buNone/>
            </a:pPr>
            <a:r>
              <a:rPr lang="en-US" sz="1100">
                <a:solidFill>
                  <a:schemeClr val="dk1"/>
                </a:solidFill>
              </a:rPr>
              <a:t>Identifies a VNF, can be used to </a:t>
            </a:r>
            <a:r>
              <a:rPr b="1" lang="en-US" sz="1100">
                <a:solidFill>
                  <a:schemeClr val="dk1"/>
                </a:solidFill>
              </a:rPr>
              <a:t>correlate</a:t>
            </a:r>
            <a:r>
              <a:rPr lang="en-US" sz="1100">
                <a:solidFill>
                  <a:schemeClr val="dk1"/>
                </a:solidFill>
              </a:rPr>
              <a:t> any type of </a:t>
            </a:r>
            <a:r>
              <a:rPr b="1" lang="en-US" sz="1100">
                <a:solidFill>
                  <a:schemeClr val="dk1"/>
                </a:solidFill>
              </a:rPr>
              <a:t>VNF</a:t>
            </a:r>
            <a:r>
              <a:rPr lang="en-US" sz="1100">
                <a:solidFill>
                  <a:schemeClr val="dk1"/>
                </a:solidFill>
              </a:rPr>
              <a:t> related </a:t>
            </a:r>
            <a:r>
              <a:rPr b="1" lang="en-US" sz="1100">
                <a:solidFill>
                  <a:schemeClr val="dk1"/>
                </a:solidFill>
              </a:rPr>
              <a:t>information.</a:t>
            </a:r>
            <a:endParaRPr/>
          </a:p>
        </p:txBody>
      </p:sp>
      <p:sp>
        <p:nvSpPr>
          <p:cNvPr id="747" name="Google Shape;747;g1190bc92cb8_0_203"/>
          <p:cNvSpPr txBox="1"/>
          <p:nvPr/>
        </p:nvSpPr>
        <p:spPr>
          <a:xfrm>
            <a:off x="0" y="1870500"/>
            <a:ext cx="63348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vnf-netconf-device</a:t>
            </a:r>
            <a:endParaRPr b="1"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Represents the VNF information to </a:t>
            </a:r>
            <a:r>
              <a:rPr b="1" lang="en-US" sz="1100">
                <a:solidFill>
                  <a:schemeClr val="dk1"/>
                </a:solidFill>
              </a:rPr>
              <a:t>establish</a:t>
            </a:r>
            <a:r>
              <a:rPr lang="en-US" sz="1100">
                <a:solidFill>
                  <a:schemeClr val="dk1"/>
                </a:solidFill>
              </a:rPr>
              <a:t> a </a:t>
            </a:r>
            <a:r>
              <a:rPr b="1" lang="en-US" sz="1100">
                <a:solidFill>
                  <a:schemeClr val="dk1"/>
                </a:solidFill>
              </a:rPr>
              <a:t>NETCONF communication</a:t>
            </a:r>
            <a:r>
              <a:rPr lang="en-US" sz="1100">
                <a:solidFill>
                  <a:schemeClr val="dk1"/>
                </a:solidFill>
              </a:rPr>
              <a:t>. </a:t>
            </a:r>
            <a:r>
              <a:rPr b="1" lang="en-US" sz="1100">
                <a:solidFill>
                  <a:schemeClr val="dk1"/>
                </a:solidFill>
              </a:rPr>
              <a:t>Added as an requirement to component-netconf-executor.</a:t>
            </a:r>
            <a:endParaRPr b="1" sz="1100">
              <a:solidFill>
                <a:schemeClr val="dk1"/>
              </a:solidFill>
            </a:endParaRPr>
          </a:p>
        </p:txBody>
      </p:sp>
      <p:pic>
        <p:nvPicPr>
          <p:cNvPr id="748" name="Google Shape;748;g1190bc92cb8_0_203"/>
          <p:cNvPicPr preferRelativeResize="0"/>
          <p:nvPr/>
        </p:nvPicPr>
        <p:blipFill>
          <a:blip r:embed="rId3">
            <a:alphaModFix/>
          </a:blip>
          <a:stretch>
            <a:fillRect/>
          </a:stretch>
        </p:blipFill>
        <p:spPr>
          <a:xfrm>
            <a:off x="6950756" y="0"/>
            <a:ext cx="5152395" cy="6895375"/>
          </a:xfrm>
          <a:prstGeom prst="rect">
            <a:avLst/>
          </a:prstGeom>
          <a:noFill/>
          <a:ln>
            <a:noFill/>
          </a:ln>
        </p:spPr>
      </p:pic>
      <p:sp>
        <p:nvSpPr>
          <p:cNvPr id="749" name="Google Shape;749;g1190bc92cb8_0_203"/>
          <p:cNvSpPr/>
          <p:nvPr/>
        </p:nvSpPr>
        <p:spPr>
          <a:xfrm>
            <a:off x="7895100" y="1401500"/>
            <a:ext cx="1348500" cy="1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 name="Google Shape;750;g1190bc92cb8_0_203"/>
          <p:cNvCxnSpPr/>
          <p:nvPr/>
        </p:nvCxnSpPr>
        <p:spPr>
          <a:xfrm flipH="1">
            <a:off x="8567700" y="2064875"/>
            <a:ext cx="943800" cy="1737900"/>
          </a:xfrm>
          <a:prstGeom prst="straightConnector1">
            <a:avLst/>
          </a:prstGeom>
          <a:noFill/>
          <a:ln cap="flat" cmpd="sng" w="9525">
            <a:solidFill>
              <a:schemeClr val="lt1"/>
            </a:solidFill>
            <a:prstDash val="solid"/>
            <a:round/>
            <a:headEnd len="med" w="med" type="none"/>
            <a:tailEnd len="med" w="med" type="triangle"/>
          </a:ln>
        </p:spPr>
      </p:cxnSp>
      <p:cxnSp>
        <p:nvCxnSpPr>
          <p:cNvPr id="751" name="Google Shape;751;g1190bc92cb8_0_203"/>
          <p:cNvCxnSpPr/>
          <p:nvPr/>
        </p:nvCxnSpPr>
        <p:spPr>
          <a:xfrm flipH="1">
            <a:off x="8436950" y="1906050"/>
            <a:ext cx="46800" cy="2382600"/>
          </a:xfrm>
          <a:prstGeom prst="straightConnector1">
            <a:avLst/>
          </a:prstGeom>
          <a:noFill/>
          <a:ln cap="flat" cmpd="sng" w="9525">
            <a:solidFill>
              <a:schemeClr val="lt1"/>
            </a:solidFill>
            <a:prstDash val="solid"/>
            <a:round/>
            <a:headEnd len="med" w="med" type="none"/>
            <a:tailEnd len="med" w="med" type="triangle"/>
          </a:ln>
        </p:spPr>
      </p:cxnSp>
      <p:sp>
        <p:nvSpPr>
          <p:cNvPr id="752" name="Google Shape;752;g1190bc92cb8_0_203"/>
          <p:cNvSpPr txBox="1"/>
          <p:nvPr/>
        </p:nvSpPr>
        <p:spPr>
          <a:xfrm>
            <a:off x="93425" y="2887075"/>
            <a:ext cx="511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Why is it there for Netconf alone?? why not for Restconf/REST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Netconf output how is given as input to config-deploy??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1190bc92cb8_0_169"/>
          <p:cNvSpPr txBox="1"/>
          <p:nvPr/>
        </p:nvSpPr>
        <p:spPr>
          <a:xfrm>
            <a:off x="-46725" y="18972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	 - Component - Resource Resolution</a:t>
            </a:r>
            <a:endParaRPr b="0" sz="3600" strike="noStrike">
              <a:latin typeface="Arial"/>
              <a:ea typeface="Arial"/>
              <a:cs typeface="Arial"/>
              <a:sym typeface="Arial"/>
            </a:endParaRPr>
          </a:p>
        </p:txBody>
      </p:sp>
      <p:sp>
        <p:nvSpPr>
          <p:cNvPr id="759" name="Google Shape;759;g1190bc92cb8_0_169"/>
          <p:cNvSpPr txBox="1"/>
          <p:nvPr/>
        </p:nvSpPr>
        <p:spPr>
          <a:xfrm>
            <a:off x="5596650" y="-20125"/>
            <a:ext cx="648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https://docs.onap.org/projects/onap-ccsdk-cds/en/latest/modelingconcepts/node-type.html#</a:t>
            </a:r>
            <a:endParaRPr sz="1200">
              <a:solidFill>
                <a:schemeClr val="lt1"/>
              </a:solidFill>
            </a:endParaRPr>
          </a:p>
        </p:txBody>
      </p:sp>
      <p:sp>
        <p:nvSpPr>
          <p:cNvPr id="760" name="Google Shape;760;g1190bc92cb8_0_169"/>
          <p:cNvSpPr txBox="1"/>
          <p:nvPr/>
        </p:nvSpPr>
        <p:spPr>
          <a:xfrm>
            <a:off x="74750" y="992125"/>
            <a:ext cx="110625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u="sng">
                <a:solidFill>
                  <a:schemeClr val="dk1"/>
                </a:solidFill>
              </a:rPr>
              <a:t>Component:</a:t>
            </a:r>
            <a:endParaRPr b="1" sz="1100" u="sng">
              <a:solidFill>
                <a:schemeClr val="dk1"/>
              </a:solidFill>
            </a:endParaRPr>
          </a:p>
          <a:p>
            <a:pPr indent="0" lvl="0" marL="0" rtl="0" algn="l">
              <a:lnSpc>
                <a:spcPct val="115000"/>
              </a:lnSpc>
              <a:spcBef>
                <a:spcPts val="1200"/>
              </a:spcBef>
              <a:spcAft>
                <a:spcPts val="1200"/>
              </a:spcAft>
              <a:buNone/>
            </a:pPr>
            <a:r>
              <a:rPr lang="en-US" sz="1100">
                <a:solidFill>
                  <a:schemeClr val="dk1"/>
                </a:solidFill>
              </a:rPr>
              <a:t>Used to represent a </a:t>
            </a:r>
            <a:r>
              <a:rPr b="1" lang="en-US" sz="1100">
                <a:solidFill>
                  <a:schemeClr val="dk1"/>
                </a:solidFill>
              </a:rPr>
              <a:t>functionality</a:t>
            </a:r>
            <a:r>
              <a:rPr lang="en-US" sz="1100">
                <a:solidFill>
                  <a:schemeClr val="dk1"/>
                </a:solidFill>
              </a:rPr>
              <a:t> along with its </a:t>
            </a:r>
            <a:r>
              <a:rPr b="1" lang="en-US" sz="1100">
                <a:solidFill>
                  <a:schemeClr val="dk1"/>
                </a:solidFill>
              </a:rPr>
              <a:t>contract</a:t>
            </a:r>
            <a:r>
              <a:rPr lang="en-US" sz="1100">
                <a:solidFill>
                  <a:schemeClr val="dk1"/>
                </a:solidFill>
              </a:rPr>
              <a:t>, such as </a:t>
            </a:r>
            <a:r>
              <a:rPr b="1" lang="en-US" sz="1100">
                <a:solidFill>
                  <a:srgbClr val="0563C1"/>
                </a:solidFill>
              </a:rPr>
              <a:t>inputs</a:t>
            </a:r>
            <a:r>
              <a:rPr lang="en-US" sz="1100">
                <a:solidFill>
                  <a:schemeClr val="dk1"/>
                </a:solidFill>
              </a:rPr>
              <a:t>, </a:t>
            </a:r>
            <a:r>
              <a:rPr b="1" lang="en-US" sz="1100">
                <a:solidFill>
                  <a:srgbClr val="0563C1"/>
                </a:solidFill>
              </a:rPr>
              <a:t>outputs</a:t>
            </a:r>
            <a:r>
              <a:rPr lang="en-US" sz="1100">
                <a:solidFill>
                  <a:schemeClr val="dk1"/>
                </a:solidFill>
              </a:rPr>
              <a:t> etc.</a:t>
            </a:r>
            <a:endParaRPr b="1" sz="1100">
              <a:solidFill>
                <a:schemeClr val="dk1"/>
              </a:solidFill>
            </a:endParaRPr>
          </a:p>
        </p:txBody>
      </p:sp>
      <p:pic>
        <p:nvPicPr>
          <p:cNvPr id="761" name="Google Shape;761;g1190bc92cb8_0_169"/>
          <p:cNvPicPr preferRelativeResize="0"/>
          <p:nvPr/>
        </p:nvPicPr>
        <p:blipFill>
          <a:blip r:embed="rId3">
            <a:alphaModFix/>
          </a:blip>
          <a:stretch>
            <a:fillRect/>
          </a:stretch>
        </p:blipFill>
        <p:spPr>
          <a:xfrm>
            <a:off x="74750" y="1644688"/>
            <a:ext cx="10372725" cy="706875"/>
          </a:xfrm>
          <a:prstGeom prst="rect">
            <a:avLst/>
          </a:prstGeom>
          <a:noFill/>
          <a:ln>
            <a:noFill/>
          </a:ln>
        </p:spPr>
      </p:pic>
      <p:sp>
        <p:nvSpPr>
          <p:cNvPr id="762" name="Google Shape;762;g1190bc92cb8_0_169"/>
          <p:cNvSpPr txBox="1"/>
          <p:nvPr/>
        </p:nvSpPr>
        <p:spPr>
          <a:xfrm>
            <a:off x="6297400" y="1409513"/>
            <a:ext cx="55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Used in node template section of blueprint definition file</a:t>
            </a:r>
            <a:endParaRPr b="1"/>
          </a:p>
        </p:txBody>
      </p:sp>
      <p:sp>
        <p:nvSpPr>
          <p:cNvPr id="763" name="Google Shape;763;g1190bc92cb8_0_169"/>
          <p:cNvSpPr/>
          <p:nvPr/>
        </p:nvSpPr>
        <p:spPr>
          <a:xfrm>
            <a:off x="7362550" y="51108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1190bc92cb8_0_169"/>
          <p:cNvSpPr/>
          <p:nvPr/>
        </p:nvSpPr>
        <p:spPr>
          <a:xfrm>
            <a:off x="7318750" y="5842500"/>
            <a:ext cx="1924800" cy="28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1190bc92cb8_0_169"/>
          <p:cNvSpPr txBox="1"/>
          <p:nvPr/>
        </p:nvSpPr>
        <p:spPr>
          <a:xfrm>
            <a:off x="74750" y="2419950"/>
            <a:ext cx="8334300" cy="44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u="sng">
                <a:solidFill>
                  <a:schemeClr val="dk1"/>
                </a:solidFill>
              </a:rPr>
              <a:t>component-resource-resolution:</a:t>
            </a:r>
            <a:r>
              <a:rPr b="1" lang="en-US" sz="1100">
                <a:solidFill>
                  <a:schemeClr val="dk1"/>
                </a:solidFill>
              </a:rPr>
              <a:t> </a:t>
            </a:r>
            <a:r>
              <a:rPr lang="en-US" sz="1100">
                <a:solidFill>
                  <a:schemeClr val="dk1"/>
                </a:solidFill>
              </a:rPr>
              <a:t>Used to perform resolution of </a:t>
            </a:r>
            <a:r>
              <a:rPr b="1" lang="en-US" sz="1100">
                <a:solidFill>
                  <a:schemeClr val="dk1"/>
                </a:solidFill>
              </a:rPr>
              <a:t>resources</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Inputs</a:t>
            </a:r>
            <a:endParaRPr b="1"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Requires</a:t>
            </a:r>
            <a:r>
              <a:rPr lang="en-US" sz="1100">
                <a:solidFill>
                  <a:schemeClr val="dk1"/>
                </a:solidFill>
              </a:rPr>
              <a:t> as many as artifact-mapping-resource file AND artifact-template file (velocity/jinja). </a:t>
            </a: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Specify which template to resolve</a:t>
            </a:r>
            <a:r>
              <a:rPr lang="en-US" sz="1100">
                <a:solidFill>
                  <a:schemeClr val="dk1"/>
                </a:solidFill>
              </a:rPr>
              <a:t>: Currently, resolution is bounded to a template. To specify which template to use, you need to fill in the artifact-prefix-names field.</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Note</a:t>
            </a:r>
            <a:r>
              <a:rPr lang="en-US" sz="1100">
                <a:solidFill>
                  <a:schemeClr val="dk1"/>
                </a:solidFill>
              </a:rPr>
              <a:t>: Details covered with example in artifact type slide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Output result:</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Will put the resolution result as an </a:t>
            </a:r>
            <a:r>
              <a:rPr b="1" lang="en-US" sz="1100">
                <a:solidFill>
                  <a:schemeClr val="dk1"/>
                </a:solidFill>
              </a:rPr>
              <a:t>attribute</a:t>
            </a:r>
            <a:r>
              <a:rPr lang="en-US" sz="1100">
                <a:solidFill>
                  <a:schemeClr val="dk1"/>
                </a:solidFill>
              </a:rPr>
              <a:t> in the workflow context called </a:t>
            </a:r>
            <a:r>
              <a:rPr b="1" lang="en-US" sz="1100">
                <a:solidFill>
                  <a:schemeClr val="dk1"/>
                </a:solidFill>
              </a:rPr>
              <a:t>assignment-params</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Using the undefined, this attribute can be retrieve to be provided as workflow output (see</a:t>
            </a: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Workflow</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Storing Result ???</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Also, when storing the data, it must be in the context of either a resource-id and resource-type, or based on a given resolution-key. The concept of resource-id / resource-type, or resolution-key, is to uniquely identify a specific resolution that has been performed for a given action. Hence the resolution-key has to be unique for a given blueprint name, blueprint version, action name.</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766" name="Google Shape;766;g1190bc92cb8_0_169"/>
          <p:cNvPicPr preferRelativeResize="0"/>
          <p:nvPr/>
        </p:nvPicPr>
        <p:blipFill>
          <a:blip r:embed="rId6">
            <a:alphaModFix/>
          </a:blip>
          <a:stretch>
            <a:fillRect/>
          </a:stretch>
        </p:blipFill>
        <p:spPr>
          <a:xfrm>
            <a:off x="8334250" y="2503975"/>
            <a:ext cx="3705351" cy="3943651"/>
          </a:xfrm>
          <a:prstGeom prst="rect">
            <a:avLst/>
          </a:prstGeom>
          <a:noFill/>
          <a:ln>
            <a:noFill/>
          </a:ln>
        </p:spPr>
      </p:pic>
      <p:cxnSp>
        <p:nvCxnSpPr>
          <p:cNvPr id="767" name="Google Shape;767;g1190bc92cb8_0_169"/>
          <p:cNvCxnSpPr/>
          <p:nvPr/>
        </p:nvCxnSpPr>
        <p:spPr>
          <a:xfrm>
            <a:off x="6138575" y="4877225"/>
            <a:ext cx="3027300" cy="850200"/>
          </a:xfrm>
          <a:prstGeom prst="straightConnector1">
            <a:avLst/>
          </a:prstGeom>
          <a:noFill/>
          <a:ln cap="flat" cmpd="sng" w="9525">
            <a:solidFill>
              <a:schemeClr val="dk2"/>
            </a:solidFill>
            <a:prstDash val="solid"/>
            <a:round/>
            <a:headEnd len="med" w="med" type="none"/>
            <a:tailEnd len="med" w="med" type="triangle"/>
          </a:ln>
        </p:spPr>
      </p:cxnSp>
      <p:sp>
        <p:nvSpPr>
          <p:cNvPr id="768" name="Google Shape;768;g1190bc92cb8_0_169"/>
          <p:cNvSpPr txBox="1"/>
          <p:nvPr/>
        </p:nvSpPr>
        <p:spPr>
          <a:xfrm>
            <a:off x="6540325" y="4624950"/>
            <a:ext cx="1691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Output of this Blueprint execution for this workflow will include complete jinja/velocity template with resolved resources</a:t>
            </a:r>
            <a:endParaRPr sz="900"/>
          </a:p>
        </p:txBody>
      </p:sp>
      <p:sp>
        <p:nvSpPr>
          <p:cNvPr id="769" name="Google Shape;769;g1190bc92cb8_0_169"/>
          <p:cNvSpPr txBox="1"/>
          <p:nvPr/>
        </p:nvSpPr>
        <p:spPr>
          <a:xfrm>
            <a:off x="10651400" y="5138825"/>
            <a:ext cx="11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What??</a:t>
            </a:r>
            <a:endParaRPr/>
          </a:p>
        </p:txBody>
      </p:sp>
      <p:cxnSp>
        <p:nvCxnSpPr>
          <p:cNvPr id="770" name="Google Shape;770;g1190bc92cb8_0_169"/>
          <p:cNvCxnSpPr/>
          <p:nvPr/>
        </p:nvCxnSpPr>
        <p:spPr>
          <a:xfrm flipH="1">
            <a:off x="10315100" y="5338925"/>
            <a:ext cx="336300" cy="22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190bc92cb8_0_266"/>
          <p:cNvSpPr txBox="1"/>
          <p:nvPr/>
        </p:nvSpPr>
        <p:spPr>
          <a:xfrm>
            <a:off x="-46725" y="189725"/>
            <a:ext cx="10389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	 - Component - Script Executor</a:t>
            </a:r>
            <a:endParaRPr b="0" sz="3600" strike="noStrike">
              <a:latin typeface="Arial"/>
              <a:ea typeface="Arial"/>
              <a:cs typeface="Arial"/>
              <a:sym typeface="Arial"/>
            </a:endParaRPr>
          </a:p>
        </p:txBody>
      </p:sp>
      <p:sp>
        <p:nvSpPr>
          <p:cNvPr id="777" name="Google Shape;777;g1190bc92cb8_0_266"/>
          <p:cNvSpPr txBox="1"/>
          <p:nvPr/>
        </p:nvSpPr>
        <p:spPr>
          <a:xfrm>
            <a:off x="5596650" y="-20125"/>
            <a:ext cx="648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https://docs.onap.org/projects/onap-ccsdk-cds/en/latest/modelingconcepts/node-type.html#</a:t>
            </a:r>
            <a:endParaRPr sz="1200">
              <a:solidFill>
                <a:schemeClr val="lt1"/>
              </a:solidFill>
            </a:endParaRPr>
          </a:p>
        </p:txBody>
      </p:sp>
      <p:sp>
        <p:nvSpPr>
          <p:cNvPr id="778" name="Google Shape;778;g1190bc92cb8_0_266"/>
          <p:cNvSpPr txBox="1"/>
          <p:nvPr/>
        </p:nvSpPr>
        <p:spPr>
          <a:xfrm>
            <a:off x="0" y="971825"/>
            <a:ext cx="8698500" cy="15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component-script-executor:</a:t>
            </a:r>
            <a:endParaRPr b="1" sz="1100">
              <a:solidFill>
                <a:schemeClr val="dk1"/>
              </a:solidFill>
            </a:endParaRPr>
          </a:p>
          <a:p>
            <a:pPr indent="0" lvl="0" marL="0" rtl="0" algn="l">
              <a:spcBef>
                <a:spcPts val="1200"/>
              </a:spcBef>
              <a:spcAft>
                <a:spcPts val="0"/>
              </a:spcAft>
              <a:buNone/>
            </a:pPr>
            <a:r>
              <a:rPr lang="en-US" sz="1100">
                <a:solidFill>
                  <a:schemeClr val="dk1"/>
                </a:solidFill>
              </a:rPr>
              <a:t>Used to </a:t>
            </a:r>
            <a:r>
              <a:rPr b="1" lang="en-US" sz="1100">
                <a:solidFill>
                  <a:schemeClr val="dk1"/>
                </a:solidFill>
              </a:rPr>
              <a:t>execute</a:t>
            </a:r>
            <a:r>
              <a:rPr lang="en-US" sz="1100">
                <a:solidFill>
                  <a:schemeClr val="dk1"/>
                </a:solidFill>
              </a:rPr>
              <a:t> a script to perform </a:t>
            </a:r>
            <a:r>
              <a:rPr b="1" lang="en-US" sz="1100">
                <a:solidFill>
                  <a:schemeClr val="dk1"/>
                </a:solidFill>
              </a:rPr>
              <a:t>NETCONF, RESTCONF, SSH commands</a:t>
            </a:r>
            <a:r>
              <a:rPr lang="en-US" sz="1100">
                <a:solidFill>
                  <a:schemeClr val="dk1"/>
                </a:solidFill>
              </a:rPr>
              <a:t> etc. from within the runtime container of CDS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Two type of scripts are supported:</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Kotlin</a:t>
            </a:r>
            <a:r>
              <a:rPr lang="en-US" sz="1100">
                <a:solidFill>
                  <a:schemeClr val="dk1"/>
                </a:solidFill>
              </a:rPr>
              <a:t>: offer a way more integrated scripting framework.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Python</a:t>
            </a:r>
            <a:r>
              <a:rPr lang="en-US" sz="1100">
                <a:solidFill>
                  <a:schemeClr val="dk1"/>
                </a:solidFill>
              </a:rPr>
              <a:t>: uses Jython for python script execution</a:t>
            </a:r>
            <a:endParaRPr sz="1100">
              <a:solidFill>
                <a:schemeClr val="dk1"/>
              </a:solidFill>
            </a:endParaRPr>
          </a:p>
        </p:txBody>
      </p:sp>
      <p:sp>
        <p:nvSpPr>
          <p:cNvPr id="779" name="Google Shape;779;g1190bc92cb8_0_266"/>
          <p:cNvSpPr txBox="1"/>
          <p:nvPr/>
        </p:nvSpPr>
        <p:spPr>
          <a:xfrm>
            <a:off x="0" y="2506500"/>
            <a:ext cx="43755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t>The script-class-reference field need to reference</a:t>
            </a:r>
            <a:endParaRPr sz="1100"/>
          </a:p>
          <a:p>
            <a:pPr indent="-279400" lvl="0" marL="457200" rtl="0" algn="l">
              <a:lnSpc>
                <a:spcPct val="115000"/>
              </a:lnSpc>
              <a:spcBef>
                <a:spcPts val="1200"/>
              </a:spcBef>
              <a:spcAft>
                <a:spcPts val="0"/>
              </a:spcAft>
              <a:buClr>
                <a:schemeClr val="dk1"/>
              </a:buClr>
              <a:buSzPts val="800"/>
              <a:buChar char="●"/>
            </a:pPr>
            <a:r>
              <a:rPr lang="en-US" sz="1100"/>
              <a:t>for kotlin: the package name up to the class. e.g. com.example.Bob</a:t>
            </a:r>
            <a:endParaRPr sz="1100"/>
          </a:p>
          <a:p>
            <a:pPr indent="-279400" lvl="0" marL="457200" rtl="0" algn="l">
              <a:lnSpc>
                <a:spcPct val="115000"/>
              </a:lnSpc>
              <a:spcBef>
                <a:spcPts val="0"/>
              </a:spcBef>
              <a:spcAft>
                <a:spcPts val="0"/>
              </a:spcAft>
              <a:buClr>
                <a:schemeClr val="dk1"/>
              </a:buClr>
              <a:buSzPts val="800"/>
              <a:buChar char="●"/>
            </a:pPr>
            <a:r>
              <a:rPr lang="en-US" sz="1100"/>
              <a:t>for python: it has to be the path from the Scripts folder, e.g. Scripts/python/Bob.py</a:t>
            </a:r>
            <a:endParaRPr sz="1100"/>
          </a:p>
        </p:txBody>
      </p:sp>
      <p:pic>
        <p:nvPicPr>
          <p:cNvPr id="780" name="Google Shape;780;g1190bc92cb8_0_266"/>
          <p:cNvPicPr preferRelativeResize="0"/>
          <p:nvPr/>
        </p:nvPicPr>
        <p:blipFill>
          <a:blip r:embed="rId3">
            <a:alphaModFix/>
          </a:blip>
          <a:stretch>
            <a:fillRect/>
          </a:stretch>
        </p:blipFill>
        <p:spPr>
          <a:xfrm>
            <a:off x="-20200" y="3793200"/>
            <a:ext cx="3882473" cy="3102174"/>
          </a:xfrm>
          <a:prstGeom prst="rect">
            <a:avLst/>
          </a:prstGeom>
          <a:noFill/>
          <a:ln>
            <a:noFill/>
          </a:ln>
        </p:spPr>
      </p:pic>
      <p:pic>
        <p:nvPicPr>
          <p:cNvPr id="781" name="Google Shape;781;g1190bc92cb8_0_266"/>
          <p:cNvPicPr preferRelativeResize="0"/>
          <p:nvPr/>
        </p:nvPicPr>
        <p:blipFill>
          <a:blip r:embed="rId4">
            <a:alphaModFix/>
          </a:blip>
          <a:stretch>
            <a:fillRect/>
          </a:stretch>
        </p:blipFill>
        <p:spPr>
          <a:xfrm>
            <a:off x="4299275" y="1921675"/>
            <a:ext cx="4038900" cy="4973698"/>
          </a:xfrm>
          <a:prstGeom prst="rect">
            <a:avLst/>
          </a:prstGeom>
          <a:noFill/>
          <a:ln>
            <a:noFill/>
          </a:ln>
        </p:spPr>
      </p:pic>
      <p:cxnSp>
        <p:nvCxnSpPr>
          <p:cNvPr id="782" name="Google Shape;782;g1190bc92cb8_0_266"/>
          <p:cNvCxnSpPr/>
          <p:nvPr/>
        </p:nvCxnSpPr>
        <p:spPr>
          <a:xfrm>
            <a:off x="1737850" y="3195425"/>
            <a:ext cx="5344500" cy="924900"/>
          </a:xfrm>
          <a:prstGeom prst="straightConnector1">
            <a:avLst/>
          </a:prstGeom>
          <a:noFill/>
          <a:ln cap="flat" cmpd="sng" w="9525">
            <a:solidFill>
              <a:schemeClr val="dk2"/>
            </a:solidFill>
            <a:prstDash val="solid"/>
            <a:round/>
            <a:headEnd len="med" w="med" type="none"/>
            <a:tailEnd len="med" w="med" type="triangle"/>
          </a:ln>
        </p:spPr>
      </p:cxnSp>
      <p:sp>
        <p:nvSpPr>
          <p:cNvPr id="783" name="Google Shape;783;g1190bc92cb8_0_266"/>
          <p:cNvSpPr/>
          <p:nvPr/>
        </p:nvSpPr>
        <p:spPr>
          <a:xfrm>
            <a:off x="5288325" y="3924200"/>
            <a:ext cx="1457700" cy="1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g1190bc92cb8_0_266"/>
          <p:cNvPicPr preferRelativeResize="0"/>
          <p:nvPr/>
        </p:nvPicPr>
        <p:blipFill>
          <a:blip r:embed="rId5">
            <a:alphaModFix/>
          </a:blip>
          <a:stretch>
            <a:fillRect/>
          </a:stretch>
        </p:blipFill>
        <p:spPr>
          <a:xfrm>
            <a:off x="8509250" y="2781575"/>
            <a:ext cx="3400425" cy="1752600"/>
          </a:xfrm>
          <a:prstGeom prst="rect">
            <a:avLst/>
          </a:prstGeom>
          <a:noFill/>
          <a:ln>
            <a:noFill/>
          </a:ln>
        </p:spPr>
      </p:pic>
      <p:cxnSp>
        <p:nvCxnSpPr>
          <p:cNvPr id="785" name="Google Shape;785;g1190bc92cb8_0_266"/>
          <p:cNvCxnSpPr/>
          <p:nvPr/>
        </p:nvCxnSpPr>
        <p:spPr>
          <a:xfrm>
            <a:off x="8259500" y="4195150"/>
            <a:ext cx="1251900" cy="65400"/>
          </a:xfrm>
          <a:prstGeom prst="straightConnector1">
            <a:avLst/>
          </a:prstGeom>
          <a:noFill/>
          <a:ln cap="flat" cmpd="sng" w="9525">
            <a:solidFill>
              <a:srgbClr val="4A86E8"/>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11e8e863e1b_0_1"/>
          <p:cNvPicPr preferRelativeResize="0"/>
          <p:nvPr/>
        </p:nvPicPr>
        <p:blipFill>
          <a:blip r:embed="rId3">
            <a:alphaModFix/>
          </a:blip>
          <a:stretch>
            <a:fillRect/>
          </a:stretch>
        </p:blipFill>
        <p:spPr>
          <a:xfrm>
            <a:off x="3576977" y="3194851"/>
            <a:ext cx="1068106" cy="1059822"/>
          </a:xfrm>
          <a:prstGeom prst="rect">
            <a:avLst/>
          </a:prstGeom>
          <a:noFill/>
          <a:ln>
            <a:noFill/>
          </a:ln>
        </p:spPr>
      </p:pic>
      <p:sp>
        <p:nvSpPr>
          <p:cNvPr id="143" name="Google Shape;143;g11e8e863e1b_0_1"/>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1" lang="en-US" sz="3600">
                <a:solidFill>
                  <a:srgbClr val="FFFFFF"/>
                </a:solidFill>
              </a:rPr>
              <a:t>Why CDS (model driven, self-service)? </a:t>
            </a:r>
            <a:endParaRPr b="0" i="0" sz="3600" u="none" cap="none" strike="noStrike">
              <a:solidFill>
                <a:srgbClr val="000000"/>
              </a:solidFill>
              <a:latin typeface="Calibri"/>
              <a:ea typeface="Calibri"/>
              <a:cs typeface="Calibri"/>
              <a:sym typeface="Calibri"/>
            </a:endParaRPr>
          </a:p>
        </p:txBody>
      </p:sp>
      <p:sp>
        <p:nvSpPr>
          <p:cNvPr id="144" name="Google Shape;144;g11e8e863e1b_0_1"/>
          <p:cNvSpPr/>
          <p:nvPr/>
        </p:nvSpPr>
        <p:spPr>
          <a:xfrm>
            <a:off x="4299475" y="3213475"/>
            <a:ext cx="345600" cy="2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p:txBody>
      </p:sp>
      <p:sp>
        <p:nvSpPr>
          <p:cNvPr id="145" name="Google Shape;145;g11e8e863e1b_0_1"/>
          <p:cNvSpPr/>
          <p:nvPr/>
        </p:nvSpPr>
        <p:spPr>
          <a:xfrm>
            <a:off x="2421966" y="3522475"/>
            <a:ext cx="1368625" cy="9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Controller</a:t>
            </a:r>
            <a:endParaRPr/>
          </a:p>
        </p:txBody>
      </p:sp>
      <p:sp>
        <p:nvSpPr>
          <p:cNvPr id="146" name="Google Shape;146;g11e8e863e1b_0_1"/>
          <p:cNvSpPr/>
          <p:nvPr/>
        </p:nvSpPr>
        <p:spPr>
          <a:xfrm>
            <a:off x="2418412" y="1488525"/>
            <a:ext cx="1368625" cy="9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Orchestrator / Other</a:t>
            </a:r>
            <a:endParaRPr/>
          </a:p>
        </p:txBody>
      </p:sp>
      <p:cxnSp>
        <p:nvCxnSpPr>
          <p:cNvPr id="147" name="Google Shape;147;g11e8e863e1b_0_1"/>
          <p:cNvCxnSpPr>
            <a:stCxn id="146" idx="2"/>
            <a:endCxn id="145" idx="0"/>
          </p:cNvCxnSpPr>
          <p:nvPr/>
        </p:nvCxnSpPr>
        <p:spPr>
          <a:xfrm>
            <a:off x="3102724" y="2404125"/>
            <a:ext cx="3600" cy="11184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g11e8e863e1b_0_1"/>
          <p:cNvSpPr txBox="1"/>
          <p:nvPr/>
        </p:nvSpPr>
        <p:spPr>
          <a:xfrm>
            <a:off x="3169673" y="2709600"/>
            <a:ext cx="126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Input (Schema X)</a:t>
            </a:r>
            <a:endParaRPr sz="1000"/>
          </a:p>
          <a:p>
            <a:pPr indent="0" lvl="0" marL="0" rtl="0" algn="l">
              <a:spcBef>
                <a:spcPts val="0"/>
              </a:spcBef>
              <a:spcAft>
                <a:spcPts val="0"/>
              </a:spcAft>
              <a:buNone/>
            </a:pPr>
            <a:r>
              <a:rPr lang="en-US" sz="1000"/>
              <a:t>rest/grpc</a:t>
            </a:r>
            <a:endParaRPr sz="1000"/>
          </a:p>
        </p:txBody>
      </p:sp>
      <p:sp>
        <p:nvSpPr>
          <p:cNvPr id="149" name="Google Shape;149;g11e8e863e1b_0_1"/>
          <p:cNvSpPr/>
          <p:nvPr/>
        </p:nvSpPr>
        <p:spPr>
          <a:xfrm>
            <a:off x="65403" y="2353300"/>
            <a:ext cx="1068106" cy="6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DBx</a:t>
            </a:r>
            <a:endParaRPr/>
          </a:p>
        </p:txBody>
      </p:sp>
      <p:sp>
        <p:nvSpPr>
          <p:cNvPr id="150" name="Google Shape;150;g11e8e863e1b_0_1"/>
          <p:cNvSpPr/>
          <p:nvPr/>
        </p:nvSpPr>
        <p:spPr>
          <a:xfrm>
            <a:off x="65403" y="3239450"/>
            <a:ext cx="1068106" cy="6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External Components</a:t>
            </a:r>
            <a:endParaRPr sz="1200"/>
          </a:p>
        </p:txBody>
      </p:sp>
      <p:sp>
        <p:nvSpPr>
          <p:cNvPr id="151" name="Google Shape;151;g11e8e863e1b_0_1"/>
          <p:cNvSpPr/>
          <p:nvPr/>
        </p:nvSpPr>
        <p:spPr>
          <a:xfrm>
            <a:off x="1963418" y="5707750"/>
            <a:ext cx="1068106" cy="6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Device X</a:t>
            </a:r>
            <a:endParaRPr/>
          </a:p>
        </p:txBody>
      </p:sp>
      <p:sp>
        <p:nvSpPr>
          <p:cNvPr id="152" name="Google Shape;152;g11e8e863e1b_0_1"/>
          <p:cNvSpPr/>
          <p:nvPr/>
        </p:nvSpPr>
        <p:spPr>
          <a:xfrm>
            <a:off x="3169673" y="5719650"/>
            <a:ext cx="1068106" cy="6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3rd Party Controller</a:t>
            </a:r>
            <a:endParaRPr/>
          </a:p>
        </p:txBody>
      </p:sp>
      <p:cxnSp>
        <p:nvCxnSpPr>
          <p:cNvPr id="153" name="Google Shape;153;g11e8e863e1b_0_1"/>
          <p:cNvCxnSpPr/>
          <p:nvPr/>
        </p:nvCxnSpPr>
        <p:spPr>
          <a:xfrm>
            <a:off x="3104457" y="4438075"/>
            <a:ext cx="3644" cy="111840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g11e8e863e1b_0_1"/>
          <p:cNvSpPr txBox="1"/>
          <p:nvPr/>
        </p:nvSpPr>
        <p:spPr>
          <a:xfrm>
            <a:off x="3169673" y="4700950"/>
            <a:ext cx="1261664"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Output</a:t>
            </a:r>
            <a:r>
              <a:rPr lang="en-US" sz="900"/>
              <a:t> </a:t>
            </a:r>
            <a:r>
              <a:rPr lang="en-US" sz="900">
                <a:solidFill>
                  <a:schemeClr val="dk1"/>
                </a:solidFill>
              </a:rPr>
              <a:t>(Schema Y)</a:t>
            </a:r>
            <a:endParaRPr sz="900"/>
          </a:p>
        </p:txBody>
      </p:sp>
      <p:sp>
        <p:nvSpPr>
          <p:cNvPr id="155" name="Google Shape;155;g11e8e863e1b_0_1"/>
          <p:cNvSpPr txBox="1"/>
          <p:nvPr/>
        </p:nvSpPr>
        <p:spPr>
          <a:xfrm>
            <a:off x="1487365" y="3354250"/>
            <a:ext cx="587533"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56" name="Google Shape;156;g11e8e863e1b_0_1"/>
          <p:cNvCxnSpPr>
            <a:stCxn id="145" idx="1"/>
            <a:endCxn id="149" idx="3"/>
          </p:cNvCxnSpPr>
          <p:nvPr/>
        </p:nvCxnSpPr>
        <p:spPr>
          <a:xfrm rot="10800000">
            <a:off x="1133466" y="2680375"/>
            <a:ext cx="1288500" cy="1299900"/>
          </a:xfrm>
          <a:prstGeom prst="straightConnector1">
            <a:avLst/>
          </a:prstGeom>
          <a:noFill/>
          <a:ln cap="flat" cmpd="sng" w="9525">
            <a:solidFill>
              <a:schemeClr val="dk2"/>
            </a:solidFill>
            <a:prstDash val="solid"/>
            <a:round/>
            <a:headEnd len="med" w="med" type="triangle"/>
            <a:tailEnd len="med" w="med" type="triangle"/>
          </a:ln>
        </p:spPr>
      </p:cxnSp>
      <p:cxnSp>
        <p:nvCxnSpPr>
          <p:cNvPr id="157" name="Google Shape;157;g11e8e863e1b_0_1"/>
          <p:cNvCxnSpPr>
            <a:stCxn id="145" idx="1"/>
            <a:endCxn id="150" idx="3"/>
          </p:cNvCxnSpPr>
          <p:nvPr/>
        </p:nvCxnSpPr>
        <p:spPr>
          <a:xfrm rot="10800000">
            <a:off x="1133466" y="3566575"/>
            <a:ext cx="1288500" cy="413700"/>
          </a:xfrm>
          <a:prstGeom prst="straightConnector1">
            <a:avLst/>
          </a:prstGeom>
          <a:noFill/>
          <a:ln cap="flat" cmpd="sng" w="9525">
            <a:solidFill>
              <a:schemeClr val="dk2"/>
            </a:solidFill>
            <a:prstDash val="solid"/>
            <a:round/>
            <a:headEnd len="med" w="med" type="triangle"/>
            <a:tailEnd len="med" w="med" type="triangle"/>
          </a:ln>
        </p:spPr>
      </p:cxnSp>
      <p:sp>
        <p:nvSpPr>
          <p:cNvPr id="158" name="Google Shape;158;g11e8e863e1b_0_1"/>
          <p:cNvSpPr/>
          <p:nvPr/>
        </p:nvSpPr>
        <p:spPr>
          <a:xfrm>
            <a:off x="65403" y="4670275"/>
            <a:ext cx="1068106" cy="6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DBx</a:t>
            </a:r>
            <a:endParaRPr/>
          </a:p>
        </p:txBody>
      </p:sp>
      <p:cxnSp>
        <p:nvCxnSpPr>
          <p:cNvPr id="159" name="Google Shape;159;g11e8e863e1b_0_1"/>
          <p:cNvCxnSpPr>
            <a:stCxn id="145" idx="1"/>
            <a:endCxn id="158" idx="3"/>
          </p:cNvCxnSpPr>
          <p:nvPr/>
        </p:nvCxnSpPr>
        <p:spPr>
          <a:xfrm flipH="1">
            <a:off x="1133466" y="3980275"/>
            <a:ext cx="1288500" cy="1017000"/>
          </a:xfrm>
          <a:prstGeom prst="straightConnector1">
            <a:avLst/>
          </a:prstGeom>
          <a:noFill/>
          <a:ln cap="flat" cmpd="sng" w="9525">
            <a:solidFill>
              <a:schemeClr val="dk2"/>
            </a:solidFill>
            <a:prstDash val="solid"/>
            <a:round/>
            <a:headEnd len="med" w="med" type="triangle"/>
            <a:tailEnd len="med" w="med" type="triangle"/>
          </a:ln>
        </p:spPr>
      </p:cxnSp>
      <p:sp>
        <p:nvSpPr>
          <p:cNvPr id="160" name="Google Shape;160;g11e8e863e1b_0_1"/>
          <p:cNvSpPr/>
          <p:nvPr/>
        </p:nvSpPr>
        <p:spPr>
          <a:xfrm>
            <a:off x="2855900" y="2681525"/>
            <a:ext cx="246931" cy="2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p:txBody>
      </p:sp>
      <p:sp>
        <p:nvSpPr>
          <p:cNvPr id="161" name="Google Shape;161;g11e8e863e1b_0_1"/>
          <p:cNvSpPr/>
          <p:nvPr/>
        </p:nvSpPr>
        <p:spPr>
          <a:xfrm>
            <a:off x="1879804" y="3617250"/>
            <a:ext cx="246931" cy="2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a:t>
            </a:r>
            <a:endParaRPr/>
          </a:p>
        </p:txBody>
      </p:sp>
      <p:sp>
        <p:nvSpPr>
          <p:cNvPr id="162" name="Google Shape;162;g11e8e863e1b_0_1"/>
          <p:cNvSpPr/>
          <p:nvPr/>
        </p:nvSpPr>
        <p:spPr>
          <a:xfrm>
            <a:off x="2855900" y="5045325"/>
            <a:ext cx="246931" cy="2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a:t>
            </a:r>
            <a:endParaRPr/>
          </a:p>
        </p:txBody>
      </p:sp>
      <p:sp>
        <p:nvSpPr>
          <p:cNvPr id="163" name="Google Shape;163;g11e8e863e1b_0_1"/>
          <p:cNvSpPr/>
          <p:nvPr/>
        </p:nvSpPr>
        <p:spPr>
          <a:xfrm>
            <a:off x="1654272" y="4467250"/>
            <a:ext cx="246931" cy="2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5</a:t>
            </a:r>
            <a:endParaRPr/>
          </a:p>
        </p:txBody>
      </p:sp>
      <p:sp>
        <p:nvSpPr>
          <p:cNvPr id="164" name="Google Shape;164;g11e8e863e1b_0_1"/>
          <p:cNvSpPr txBox="1"/>
          <p:nvPr/>
        </p:nvSpPr>
        <p:spPr>
          <a:xfrm>
            <a:off x="1146888" y="1046450"/>
            <a:ext cx="2430086"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What Typically a Controller Does</a:t>
            </a:r>
            <a:endParaRPr b="1" sz="1100"/>
          </a:p>
        </p:txBody>
      </p:sp>
      <p:sp>
        <p:nvSpPr>
          <p:cNvPr id="165" name="Google Shape;165;g11e8e863e1b_0_1"/>
          <p:cNvSpPr txBox="1"/>
          <p:nvPr/>
        </p:nvSpPr>
        <p:spPr>
          <a:xfrm>
            <a:off x="5064075" y="971800"/>
            <a:ext cx="71280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t>Controller Objective</a:t>
            </a:r>
            <a:r>
              <a:rPr lang="en-US" sz="1300"/>
              <a:t>: Manage device/network etc.</a:t>
            </a:r>
            <a:endParaRPr sz="1300"/>
          </a:p>
          <a:p>
            <a:pPr indent="0" lvl="0" marL="0" rtl="0" algn="l">
              <a:spcBef>
                <a:spcPts val="0"/>
              </a:spcBef>
              <a:spcAft>
                <a:spcPts val="0"/>
              </a:spcAft>
              <a:buNone/>
            </a:pPr>
            <a:r>
              <a:rPr lang="en-US" sz="1300" u="sng"/>
              <a:t>Typical Controller Flow</a:t>
            </a:r>
            <a:endParaRPr sz="1300" u="sng"/>
          </a:p>
          <a:p>
            <a:pPr indent="-311150" lvl="0" marL="457200" rtl="0" algn="l">
              <a:spcBef>
                <a:spcPts val="0"/>
              </a:spcBef>
              <a:spcAft>
                <a:spcPts val="0"/>
              </a:spcAft>
              <a:buSzPts val="1300"/>
              <a:buAutoNum type="arabicPeriod"/>
            </a:pPr>
            <a:r>
              <a:rPr lang="en-US" sz="1300"/>
              <a:t>Receives</a:t>
            </a:r>
            <a:r>
              <a:rPr lang="en-US" sz="1300"/>
              <a:t> an Input request from orchestration/others and validates the same.</a:t>
            </a:r>
            <a:endParaRPr sz="1300"/>
          </a:p>
          <a:p>
            <a:pPr indent="-311150" lvl="0" marL="457200" rtl="0" algn="l">
              <a:spcBef>
                <a:spcPts val="0"/>
              </a:spcBef>
              <a:spcAft>
                <a:spcPts val="0"/>
              </a:spcAft>
              <a:buSzPts val="1300"/>
              <a:buAutoNum type="arabicPeriod"/>
            </a:pPr>
            <a:r>
              <a:rPr lang="en-US" sz="1300"/>
              <a:t>Start executing a workflow to process this request. </a:t>
            </a:r>
            <a:endParaRPr sz="1300"/>
          </a:p>
          <a:p>
            <a:pPr indent="-311150" lvl="0" marL="457200" rtl="0" algn="l">
              <a:spcBef>
                <a:spcPts val="0"/>
              </a:spcBef>
              <a:spcAft>
                <a:spcPts val="0"/>
              </a:spcAft>
              <a:buSzPts val="1300"/>
              <a:buAutoNum type="arabicPeriod"/>
            </a:pPr>
            <a:r>
              <a:rPr lang="en-US" sz="1300"/>
              <a:t>As part of this workflow queries DB using input parameters or calls other external components to get additional data - All this data is needed either for further workflow logic or to form the Output to be sent to Device/ 3rd party controller.</a:t>
            </a:r>
            <a:endParaRPr sz="1300"/>
          </a:p>
          <a:p>
            <a:pPr indent="-311150" lvl="0" marL="457200" rtl="0" algn="l">
              <a:spcBef>
                <a:spcPts val="0"/>
              </a:spcBef>
              <a:spcAft>
                <a:spcPts val="0"/>
              </a:spcAft>
              <a:buSzPts val="1300"/>
              <a:buAutoNum type="arabicPeriod"/>
            </a:pPr>
            <a:r>
              <a:rPr lang="en-US" sz="1300"/>
              <a:t>Configure device/3rd party controller.</a:t>
            </a:r>
            <a:endParaRPr sz="1300"/>
          </a:p>
          <a:p>
            <a:pPr indent="-311150" lvl="0" marL="457200" rtl="0" algn="l">
              <a:spcBef>
                <a:spcPts val="0"/>
              </a:spcBef>
              <a:spcAft>
                <a:spcPts val="0"/>
              </a:spcAft>
              <a:buSzPts val="1300"/>
              <a:buAutoNum type="arabicPeriod"/>
            </a:pPr>
            <a:r>
              <a:rPr lang="en-US" sz="1300"/>
              <a:t>Based on response, store it in DB, respond to orchestrator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u="sng"/>
              <a:t>Point to Note</a:t>
            </a:r>
            <a:r>
              <a:rPr lang="en-US" sz="1300"/>
              <a:t>:</a:t>
            </a:r>
            <a:endParaRPr sz="1300"/>
          </a:p>
          <a:p>
            <a:pPr indent="-311150" lvl="0" marL="457200" rtl="0" algn="l">
              <a:spcBef>
                <a:spcPts val="0"/>
              </a:spcBef>
              <a:spcAft>
                <a:spcPts val="0"/>
              </a:spcAft>
              <a:buSzPts val="1300"/>
              <a:buAutoNum type="arabicPeriod"/>
            </a:pPr>
            <a:r>
              <a:rPr lang="en-US" sz="1300"/>
              <a:t>Orchestrator </a:t>
            </a:r>
            <a:r>
              <a:rPr lang="en-US" sz="1300"/>
              <a:t>usually</a:t>
            </a:r>
            <a:r>
              <a:rPr lang="en-US" sz="1300"/>
              <a:t> has abstract implementation independent of usecase/service. It is controller where usecase/service specifics are pushed. So all the controller steps are specific to a service/usecase.</a:t>
            </a:r>
            <a:endParaRPr sz="1300"/>
          </a:p>
          <a:p>
            <a:pPr indent="-311150" lvl="0" marL="457200" rtl="0" algn="l">
              <a:spcBef>
                <a:spcPts val="0"/>
              </a:spcBef>
              <a:spcAft>
                <a:spcPts val="0"/>
              </a:spcAft>
              <a:buSzPts val="1300"/>
              <a:buAutoNum type="arabicPeriod"/>
            </a:pPr>
            <a:r>
              <a:rPr b="1" lang="en-US" sz="1300"/>
              <a:t>Above point demands </a:t>
            </a:r>
            <a:r>
              <a:rPr b="1" lang="en-US" sz="1300"/>
              <a:t>controller architecture to be flexible for supporting new emerging services with ease at Runtime.</a:t>
            </a:r>
            <a:endParaRPr b="1" sz="1300"/>
          </a:p>
        </p:txBody>
      </p:sp>
      <p:sp>
        <p:nvSpPr>
          <p:cNvPr id="166" name="Google Shape;166;g11e8e863e1b_0_1"/>
          <p:cNvSpPr txBox="1"/>
          <p:nvPr/>
        </p:nvSpPr>
        <p:spPr>
          <a:xfrm>
            <a:off x="5124375" y="4455500"/>
            <a:ext cx="7007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CDS provides model-driven self-service approach for controllers </a:t>
            </a:r>
            <a:r>
              <a:rPr lang="en-US" sz="1300"/>
              <a:t>for above mentioned requirement</a:t>
            </a:r>
            <a:r>
              <a:rPr lang="en-US" sz="1300"/>
              <a:t>: </a:t>
            </a:r>
            <a:endParaRPr sz="1300"/>
          </a:p>
          <a:p>
            <a:pPr indent="-311150" lvl="0" marL="457200" rtl="0" algn="l">
              <a:spcBef>
                <a:spcPts val="0"/>
              </a:spcBef>
              <a:spcAft>
                <a:spcPts val="0"/>
              </a:spcAft>
              <a:buClr>
                <a:schemeClr val="dk1"/>
              </a:buClr>
              <a:buSzPts val="1300"/>
              <a:buChar char="●"/>
            </a:pPr>
            <a:r>
              <a:rPr b="1" lang="en-US" sz="1300">
                <a:solidFill>
                  <a:schemeClr val="dk1"/>
                </a:solidFill>
              </a:rPr>
              <a:t>Self-Service: U</a:t>
            </a:r>
            <a:r>
              <a:rPr b="1" lang="en-US" sz="1300">
                <a:solidFill>
                  <a:schemeClr val="dk1"/>
                </a:solidFill>
              </a:rPr>
              <a:t>sers</a:t>
            </a:r>
            <a:r>
              <a:rPr lang="en-US" sz="1300">
                <a:solidFill>
                  <a:schemeClr val="dk1"/>
                </a:solidFill>
              </a:rPr>
              <a:t>, not just programmers, can </a:t>
            </a:r>
            <a:r>
              <a:rPr b="1" lang="en-US" sz="1300">
                <a:solidFill>
                  <a:schemeClr val="dk1"/>
                </a:solidFill>
              </a:rPr>
              <a:t>reconfigure</a:t>
            </a:r>
            <a:r>
              <a:rPr lang="en-US" sz="1300">
                <a:solidFill>
                  <a:schemeClr val="dk1"/>
                </a:solidFill>
              </a:rPr>
              <a:t> the </a:t>
            </a:r>
            <a:r>
              <a:rPr b="1" lang="en-US" sz="1300">
                <a:solidFill>
                  <a:schemeClr val="dk1"/>
                </a:solidFill>
              </a:rPr>
              <a:t>software system </a:t>
            </a:r>
            <a:r>
              <a:rPr lang="en-US" sz="1300">
                <a:solidFill>
                  <a:schemeClr val="dk1"/>
                </a:solidFill>
              </a:rPr>
              <a:t>as needed to meet customer/usecase requirements. </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Model Driven</a:t>
            </a:r>
            <a:r>
              <a:rPr lang="en-US" sz="1300">
                <a:solidFill>
                  <a:schemeClr val="dk1"/>
                </a:solidFill>
              </a:rPr>
              <a:t>: To accomplish this goal, the system is built around </a:t>
            </a:r>
            <a:r>
              <a:rPr b="1" lang="en-US" sz="1300">
                <a:solidFill>
                  <a:schemeClr val="dk1"/>
                </a:solidFill>
              </a:rPr>
              <a:t>models</a:t>
            </a:r>
            <a:r>
              <a:rPr lang="en-US" sz="1300">
                <a:solidFill>
                  <a:schemeClr val="dk1"/>
                </a:solidFill>
              </a:rPr>
              <a:t> that </a:t>
            </a:r>
            <a:r>
              <a:rPr b="1" lang="en-US" sz="1300">
                <a:solidFill>
                  <a:schemeClr val="dk1"/>
                </a:solidFill>
              </a:rPr>
              <a:t>dictates</a:t>
            </a:r>
            <a:r>
              <a:rPr lang="en-US" sz="1300">
                <a:solidFill>
                  <a:schemeClr val="dk1"/>
                </a:solidFill>
              </a:rPr>
              <a:t> </a:t>
            </a:r>
            <a:r>
              <a:rPr b="1" lang="en-US" sz="1300">
                <a:solidFill>
                  <a:schemeClr val="dk1"/>
                </a:solidFill>
              </a:rPr>
              <a:t>how</a:t>
            </a:r>
            <a:r>
              <a:rPr lang="en-US" sz="1300">
                <a:solidFill>
                  <a:schemeClr val="dk1"/>
                </a:solidFill>
              </a:rPr>
              <a:t> the system operates. Users merely need to change a model to change how a service operates.</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Model is nothing but combination of multiple smaller level </a:t>
            </a:r>
            <a:r>
              <a:rPr b="1" lang="en-US" sz="1300">
                <a:solidFill>
                  <a:schemeClr val="dk1"/>
                </a:solidFill>
              </a:rPr>
              <a:t>re-usable LEGO blocks</a:t>
            </a:r>
            <a:r>
              <a:rPr lang="en-US" sz="1300">
                <a:solidFill>
                  <a:schemeClr val="dk1"/>
                </a:solidFill>
              </a:rPr>
              <a:t> (functions) along with their input and output. </a:t>
            </a:r>
            <a:endParaRPr b="1" sz="1300">
              <a:solidFill>
                <a:schemeClr val="dk1"/>
              </a:solidFill>
            </a:endParaRPr>
          </a:p>
        </p:txBody>
      </p:sp>
      <p:sp>
        <p:nvSpPr>
          <p:cNvPr id="167" name="Google Shape;167;g11e8e863e1b_0_1"/>
          <p:cNvSpPr txBox="1"/>
          <p:nvPr/>
        </p:nvSpPr>
        <p:spPr>
          <a:xfrm>
            <a:off x="3223450" y="5045400"/>
            <a:ext cx="128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netconf/restconf/ansible</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1190bc92cb8_0_317"/>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Node Type	 - Component - Remote Script Executor</a:t>
            </a:r>
            <a:endParaRPr b="0" sz="3600" strike="noStrike">
              <a:latin typeface="Arial"/>
              <a:ea typeface="Arial"/>
              <a:cs typeface="Arial"/>
              <a:sym typeface="Arial"/>
            </a:endParaRPr>
          </a:p>
        </p:txBody>
      </p:sp>
      <p:sp>
        <p:nvSpPr>
          <p:cNvPr id="792" name="Google Shape;792;g1190bc92cb8_0_317"/>
          <p:cNvSpPr txBox="1"/>
          <p:nvPr/>
        </p:nvSpPr>
        <p:spPr>
          <a:xfrm>
            <a:off x="5596650" y="-20125"/>
            <a:ext cx="648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https://docs.onap.org/projects/onap-ccsdk-cds/en/latest/modelingconcepts/node-type.html#</a:t>
            </a:r>
            <a:endParaRPr sz="1200">
              <a:solidFill>
                <a:schemeClr val="lt1"/>
              </a:solidFill>
            </a:endParaRPr>
          </a:p>
        </p:txBody>
      </p:sp>
      <p:sp>
        <p:nvSpPr>
          <p:cNvPr id="793" name="Google Shape;793;g1190bc92cb8_0_317"/>
          <p:cNvSpPr txBox="1"/>
          <p:nvPr/>
        </p:nvSpPr>
        <p:spPr>
          <a:xfrm>
            <a:off x="74750" y="1055825"/>
            <a:ext cx="5456400" cy="55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000">
                <a:solidFill>
                  <a:schemeClr val="dk1"/>
                </a:solidFill>
              </a:rPr>
              <a:t>component-remote-script-executor:</a:t>
            </a:r>
            <a:endParaRPr b="1" sz="1000">
              <a:solidFill>
                <a:schemeClr val="dk1"/>
              </a:solidFill>
            </a:endParaRPr>
          </a:p>
          <a:p>
            <a:pPr indent="0" lvl="0" marL="0" rtl="0" algn="l">
              <a:lnSpc>
                <a:spcPct val="115000"/>
              </a:lnSpc>
              <a:spcBef>
                <a:spcPts val="1200"/>
              </a:spcBef>
              <a:spcAft>
                <a:spcPts val="0"/>
              </a:spcAft>
              <a:buNone/>
            </a:pPr>
            <a:r>
              <a:rPr lang="en-US" sz="1000">
                <a:solidFill>
                  <a:schemeClr val="dk1"/>
                </a:solidFill>
              </a:rPr>
              <a:t>Used to </a:t>
            </a:r>
            <a:r>
              <a:rPr b="1" lang="en-US" sz="1000">
                <a:solidFill>
                  <a:schemeClr val="dk1"/>
                </a:solidFill>
              </a:rPr>
              <a:t>execute</a:t>
            </a:r>
            <a:r>
              <a:rPr lang="en-US" sz="1000">
                <a:solidFill>
                  <a:schemeClr val="dk1"/>
                </a:solidFill>
              </a:rPr>
              <a:t> a python script in a dedicated micro-service, providing a Python 3.6 environment.</a:t>
            </a:r>
            <a:endParaRPr sz="1000">
              <a:solidFill>
                <a:schemeClr val="dk1"/>
              </a:solidFill>
            </a:endParaRPr>
          </a:p>
          <a:p>
            <a:pPr indent="0" lvl="0" marL="0" rtl="0" algn="l">
              <a:lnSpc>
                <a:spcPct val="115000"/>
              </a:lnSpc>
              <a:spcBef>
                <a:spcPts val="1200"/>
              </a:spcBef>
              <a:spcAft>
                <a:spcPts val="0"/>
              </a:spcAft>
              <a:buNone/>
            </a:pPr>
            <a:r>
              <a:rPr b="1" lang="en-US" sz="1000">
                <a:solidFill>
                  <a:schemeClr val="dk1"/>
                </a:solidFill>
              </a:rPr>
              <a:t>Output result:</a:t>
            </a:r>
            <a:endParaRPr b="1" sz="1000">
              <a:solidFill>
                <a:schemeClr val="dk1"/>
              </a:solidFill>
            </a:endParaRPr>
          </a:p>
          <a:p>
            <a:pPr indent="0" lvl="0" marL="0" rtl="0" algn="l">
              <a:lnSpc>
                <a:spcPct val="115000"/>
              </a:lnSpc>
              <a:spcBef>
                <a:spcPts val="1200"/>
              </a:spcBef>
              <a:spcAft>
                <a:spcPts val="0"/>
              </a:spcAft>
              <a:buNone/>
            </a:pPr>
            <a:r>
              <a:rPr lang="en-US" sz="1000" u="sng">
                <a:solidFill>
                  <a:schemeClr val="dk1"/>
                </a:solidFill>
              </a:rPr>
              <a:t>prepare-environment-logs</a:t>
            </a:r>
            <a:r>
              <a:rPr lang="en-US" sz="1000">
                <a:solidFill>
                  <a:schemeClr val="dk1"/>
                </a:solidFill>
              </a:rPr>
              <a:t>: will contain the logs for all the pip install of ansible_galaxy setup</a:t>
            </a:r>
            <a:endParaRPr sz="1000">
              <a:solidFill>
                <a:schemeClr val="dk1"/>
              </a:solidFill>
            </a:endParaRPr>
          </a:p>
          <a:p>
            <a:pPr indent="0" lvl="0" marL="0" rtl="0" algn="l">
              <a:lnSpc>
                <a:spcPct val="115000"/>
              </a:lnSpc>
              <a:spcBef>
                <a:spcPts val="1200"/>
              </a:spcBef>
              <a:spcAft>
                <a:spcPts val="0"/>
              </a:spcAft>
              <a:buNone/>
            </a:pPr>
            <a:r>
              <a:rPr lang="en-US" sz="1000" u="sng">
                <a:solidFill>
                  <a:schemeClr val="dk1"/>
                </a:solidFill>
              </a:rPr>
              <a:t>execute-command-logs</a:t>
            </a:r>
            <a:r>
              <a:rPr lang="en-US" sz="1000">
                <a:solidFill>
                  <a:schemeClr val="dk1"/>
                </a:solidFill>
              </a:rPr>
              <a:t>: will contain the execution logs of the script, that were printed into stdout</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Using the get_attribute expression (see</a:t>
            </a:r>
            <a:r>
              <a:rPr lang="en-US" sz="1000">
                <a:solidFill>
                  <a:schemeClr val="dk1"/>
                </a:solidFill>
                <a:uFill>
                  <a:noFill/>
                </a:uFill>
                <a:hlinkClick r:id="rId3">
                  <a:extLst>
                    <a:ext uri="{A12FA001-AC4F-418D-AE19-62706E023703}">
                      <ahyp:hlinkClr val="tx"/>
                    </a:ext>
                  </a:extLst>
                </a:hlinkClick>
              </a:rPr>
              <a:t> </a:t>
            </a:r>
            <a:r>
              <a:rPr lang="en-US" sz="1000" u="sng">
                <a:solidFill>
                  <a:schemeClr val="hlink"/>
                </a:solidFill>
                <a:hlinkClick r:id="rId4"/>
              </a:rPr>
              <a:t>Expression</a:t>
            </a:r>
            <a:r>
              <a:rPr lang="en-US" sz="1000">
                <a:solidFill>
                  <a:schemeClr val="dk1"/>
                </a:solidFill>
              </a:rPr>
              <a:t> -&gt; get_attribute), this attribute can be retrieve to be provided as workflow output (see</a:t>
            </a:r>
            <a:r>
              <a:rPr lang="en-US" sz="1000">
                <a:solidFill>
                  <a:schemeClr val="dk1"/>
                </a:solidFill>
                <a:uFill>
                  <a:noFill/>
                </a:uFill>
                <a:hlinkClick r:id="rId5">
                  <a:extLst>
                    <a:ext uri="{A12FA001-AC4F-418D-AE19-62706E023703}">
                      <ahyp:hlinkClr val="tx"/>
                    </a:ext>
                  </a:extLst>
                </a:hlinkClick>
              </a:rPr>
              <a:t> </a:t>
            </a:r>
            <a:r>
              <a:rPr lang="en-US" sz="1000" u="sng">
                <a:solidFill>
                  <a:schemeClr val="hlink"/>
                </a:solidFill>
                <a:hlinkClick r:id="rId6"/>
              </a:rPr>
              <a:t>Workflow</a:t>
            </a:r>
            <a:r>
              <a:rPr lang="en-US"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rPr b="1" lang="en-US" sz="1000">
                <a:solidFill>
                  <a:schemeClr val="dk1"/>
                </a:solidFill>
              </a:rPr>
              <a:t>Params:</a:t>
            </a:r>
            <a:endParaRPr b="1"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command field need to reference the path from the Scripts folder of the scripts to execute, e.g. Scripts/python/Bob.py</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packages field allow to provide a list of </a:t>
            </a:r>
            <a:r>
              <a:rPr b="1" lang="en-US" sz="1000">
                <a:solidFill>
                  <a:schemeClr val="dk1"/>
                </a:solidFill>
              </a:rPr>
              <a:t>PIP package</a:t>
            </a:r>
            <a:r>
              <a:rPr lang="en-US" sz="1000">
                <a:solidFill>
                  <a:schemeClr val="dk1"/>
                </a:solidFill>
              </a:rPr>
              <a:t> to install in the target environment, or a requirements.txt file. Also, it supports </a:t>
            </a:r>
            <a:r>
              <a:rPr b="1" lang="en-US" sz="1000">
                <a:solidFill>
                  <a:schemeClr val="dk1"/>
                </a:solidFill>
              </a:rPr>
              <a:t>Ansible role</a:t>
            </a:r>
            <a:r>
              <a:rPr lang="en-US"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If </a:t>
            </a:r>
            <a:r>
              <a:rPr b="1" lang="en-US" sz="1000">
                <a:solidFill>
                  <a:schemeClr val="dk1"/>
                </a:solidFill>
              </a:rPr>
              <a:t>requirements.txt</a:t>
            </a:r>
            <a:r>
              <a:rPr lang="en-US" sz="1000">
                <a:solidFill>
                  <a:schemeClr val="dk1"/>
                </a:solidFill>
              </a:rPr>
              <a:t> is specified, then it should be </a:t>
            </a:r>
            <a:r>
              <a:rPr b="1" lang="en-US" sz="1000">
                <a:solidFill>
                  <a:schemeClr val="dk1"/>
                </a:solidFill>
              </a:rPr>
              <a:t>provided</a:t>
            </a:r>
            <a:r>
              <a:rPr lang="en-US" sz="1000">
                <a:solidFill>
                  <a:schemeClr val="dk1"/>
                </a:solidFill>
              </a:rPr>
              <a:t> as part of the </a:t>
            </a:r>
            <a:r>
              <a:rPr b="1" lang="en-US" sz="1000">
                <a:solidFill>
                  <a:schemeClr val="dk1"/>
                </a:solidFill>
              </a:rPr>
              <a:t>Environment</a:t>
            </a:r>
            <a:r>
              <a:rPr lang="en-US" sz="1000">
                <a:solidFill>
                  <a:schemeClr val="dk1"/>
                </a:solidFill>
              </a:rPr>
              <a:t> folder of the CBA.</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argument-properties allows to specified input argument to the script to execute. They should be expressed in a DSL, and they will be ordered as specified.</a:t>
            </a:r>
            <a:endParaRPr sz="1000">
              <a:solidFill>
                <a:schemeClr val="dk1"/>
              </a:solidFill>
            </a:endParaRPr>
          </a:p>
          <a:p>
            <a:pPr indent="0" lvl="0" marL="0" rtl="0" algn="l">
              <a:lnSpc>
                <a:spcPct val="115000"/>
              </a:lnSpc>
              <a:spcBef>
                <a:spcPts val="1200"/>
              </a:spcBef>
              <a:spcAft>
                <a:spcPts val="1200"/>
              </a:spcAft>
              <a:buNone/>
            </a:pPr>
            <a:r>
              <a:rPr lang="en-US" sz="900">
                <a:solidFill>
                  <a:schemeClr val="dk1"/>
                </a:solidFill>
              </a:rPr>
              <a:t>The dynamic-properties can be anything that needs to be passed to the script that couldn’t be passed as an argument, such as JSON object, etc… If used, they will be passed in as the last argument of the Python script.</a:t>
            </a:r>
            <a:endParaRPr sz="1000">
              <a:solidFill>
                <a:schemeClr val="dk1"/>
              </a:solidFill>
            </a:endParaRPr>
          </a:p>
        </p:txBody>
      </p:sp>
      <p:sp>
        <p:nvSpPr>
          <p:cNvPr id="794" name="Google Shape;794;g1190bc92cb8_0_317"/>
          <p:cNvSpPr txBox="1"/>
          <p:nvPr/>
        </p:nvSpPr>
        <p:spPr>
          <a:xfrm>
            <a:off x="5718125" y="12521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000"/>
          </a:p>
        </p:txBody>
      </p:sp>
      <p:pic>
        <p:nvPicPr>
          <p:cNvPr id="795" name="Google Shape;795;g1190bc92cb8_0_317"/>
          <p:cNvPicPr preferRelativeResize="0"/>
          <p:nvPr/>
        </p:nvPicPr>
        <p:blipFill>
          <a:blip r:embed="rId7">
            <a:alphaModFix/>
          </a:blip>
          <a:stretch>
            <a:fillRect/>
          </a:stretch>
        </p:blipFill>
        <p:spPr>
          <a:xfrm>
            <a:off x="5446175" y="2344001"/>
            <a:ext cx="3317875" cy="4158950"/>
          </a:xfrm>
          <a:prstGeom prst="rect">
            <a:avLst/>
          </a:prstGeom>
          <a:noFill/>
          <a:ln>
            <a:noFill/>
          </a:ln>
        </p:spPr>
      </p:pic>
      <p:pic>
        <p:nvPicPr>
          <p:cNvPr id="796" name="Google Shape;796;g1190bc92cb8_0_317"/>
          <p:cNvPicPr preferRelativeResize="0"/>
          <p:nvPr/>
        </p:nvPicPr>
        <p:blipFill>
          <a:blip r:embed="rId8">
            <a:alphaModFix/>
          </a:blip>
          <a:stretch>
            <a:fillRect/>
          </a:stretch>
        </p:blipFill>
        <p:spPr>
          <a:xfrm>
            <a:off x="8764050" y="1285500"/>
            <a:ext cx="3426076" cy="5291525"/>
          </a:xfrm>
          <a:prstGeom prst="rect">
            <a:avLst/>
          </a:prstGeom>
          <a:noFill/>
          <a:ln>
            <a:noFill/>
          </a:ln>
        </p:spPr>
      </p:pic>
      <p:cxnSp>
        <p:nvCxnSpPr>
          <p:cNvPr id="797" name="Google Shape;797;g1190bc92cb8_0_317"/>
          <p:cNvCxnSpPr/>
          <p:nvPr/>
        </p:nvCxnSpPr>
        <p:spPr>
          <a:xfrm flipH="1">
            <a:off x="6858050" y="2223700"/>
            <a:ext cx="3503700" cy="280200"/>
          </a:xfrm>
          <a:prstGeom prst="straightConnector1">
            <a:avLst/>
          </a:prstGeom>
          <a:noFill/>
          <a:ln cap="flat" cmpd="sng" w="9525">
            <a:solidFill>
              <a:schemeClr val="dk2"/>
            </a:solidFill>
            <a:prstDash val="solid"/>
            <a:round/>
            <a:headEnd len="med" w="med" type="none"/>
            <a:tailEnd len="med" w="med" type="triangle"/>
          </a:ln>
        </p:spPr>
      </p:cxnSp>
      <p:sp>
        <p:nvSpPr>
          <p:cNvPr id="798" name="Google Shape;798;g1190bc92cb8_0_317"/>
          <p:cNvSpPr/>
          <p:nvPr/>
        </p:nvSpPr>
        <p:spPr>
          <a:xfrm>
            <a:off x="5820900" y="5587300"/>
            <a:ext cx="2214300" cy="70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 name="Google Shape;799;g1190bc92cb8_0_317"/>
          <p:cNvCxnSpPr/>
          <p:nvPr/>
        </p:nvCxnSpPr>
        <p:spPr>
          <a:xfrm flipH="1" rot="10800000">
            <a:off x="3354150" y="3961525"/>
            <a:ext cx="2980500" cy="600600"/>
          </a:xfrm>
          <a:prstGeom prst="straightConnector1">
            <a:avLst/>
          </a:prstGeom>
          <a:noFill/>
          <a:ln cap="flat" cmpd="sng" w="9525">
            <a:solidFill>
              <a:schemeClr val="dk2"/>
            </a:solidFill>
            <a:prstDash val="solid"/>
            <a:round/>
            <a:headEnd len="med" w="med" type="none"/>
            <a:tailEnd len="med" w="med" type="triangle"/>
          </a:ln>
        </p:spPr>
      </p:cxnSp>
      <p:cxnSp>
        <p:nvCxnSpPr>
          <p:cNvPr id="800" name="Google Shape;800;g1190bc92cb8_0_317"/>
          <p:cNvCxnSpPr/>
          <p:nvPr/>
        </p:nvCxnSpPr>
        <p:spPr>
          <a:xfrm>
            <a:off x="1317400" y="2784300"/>
            <a:ext cx="8315700" cy="3251400"/>
          </a:xfrm>
          <a:prstGeom prst="straightConnector1">
            <a:avLst/>
          </a:prstGeom>
          <a:noFill/>
          <a:ln cap="flat" cmpd="sng" w="9525">
            <a:solidFill>
              <a:schemeClr val="dk2"/>
            </a:solidFill>
            <a:prstDash val="solid"/>
            <a:round/>
            <a:headEnd len="med" w="med" type="none"/>
            <a:tailEnd len="med" w="med" type="triangle"/>
          </a:ln>
        </p:spPr>
      </p:cxnSp>
      <p:cxnSp>
        <p:nvCxnSpPr>
          <p:cNvPr id="801" name="Google Shape;801;g1190bc92cb8_0_317"/>
          <p:cNvCxnSpPr/>
          <p:nvPr/>
        </p:nvCxnSpPr>
        <p:spPr>
          <a:xfrm>
            <a:off x="1401500" y="2485325"/>
            <a:ext cx="8203500" cy="2354400"/>
          </a:xfrm>
          <a:prstGeom prst="straightConnector1">
            <a:avLst/>
          </a:prstGeom>
          <a:noFill/>
          <a:ln cap="flat" cmpd="sng" w="9525">
            <a:solidFill>
              <a:schemeClr val="dk2"/>
            </a:solidFill>
            <a:prstDash val="solid"/>
            <a:round/>
            <a:headEnd len="med" w="med" type="none"/>
            <a:tailEnd len="med" w="med" type="triangle"/>
          </a:ln>
        </p:spPr>
      </p:cxnSp>
      <p:sp>
        <p:nvSpPr>
          <p:cNvPr id="802" name="Google Shape;802;g1190bc92cb8_0_317"/>
          <p:cNvSpPr txBox="1"/>
          <p:nvPr/>
        </p:nvSpPr>
        <p:spPr>
          <a:xfrm>
            <a:off x="5428475" y="1252000"/>
            <a:ext cx="314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Note</a:t>
            </a:r>
            <a:r>
              <a:rPr lang="en-US" sz="1200"/>
              <a:t>: Refer remote_script &amp; remote_ansible blueprint for reference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For ansible it will be component-remote-ansible-executor</a:t>
            </a:r>
            <a:endParaRPr sz="1200"/>
          </a:p>
        </p:txBody>
      </p:sp>
      <p:sp>
        <p:nvSpPr>
          <p:cNvPr id="803" name="Google Shape;803;g1190bc92cb8_0_317"/>
          <p:cNvSpPr/>
          <p:nvPr/>
        </p:nvSpPr>
        <p:spPr>
          <a:xfrm>
            <a:off x="6185275" y="2560075"/>
            <a:ext cx="1737900" cy="19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g1190bc92cb8_0_317"/>
          <p:cNvCxnSpPr/>
          <p:nvPr/>
        </p:nvCxnSpPr>
        <p:spPr>
          <a:xfrm>
            <a:off x="6736525" y="2214375"/>
            <a:ext cx="93600" cy="3084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g1190bc92cb8_0_317"/>
          <p:cNvCxnSpPr/>
          <p:nvPr/>
        </p:nvCxnSpPr>
        <p:spPr>
          <a:xfrm flipH="1">
            <a:off x="7194275" y="3485050"/>
            <a:ext cx="112200" cy="2037000"/>
          </a:xfrm>
          <a:prstGeom prst="straightConnector1">
            <a:avLst/>
          </a:prstGeom>
          <a:noFill/>
          <a:ln cap="flat" cmpd="sng" w="9525">
            <a:solidFill>
              <a:schemeClr val="dk2"/>
            </a:solidFill>
            <a:prstDash val="solid"/>
            <a:round/>
            <a:headEnd len="med" w="med" type="none"/>
            <a:tailEnd len="med" w="med" type="triangle"/>
          </a:ln>
        </p:spPr>
      </p:cxnSp>
      <p:cxnSp>
        <p:nvCxnSpPr>
          <p:cNvPr id="806" name="Google Shape;806;g1190bc92cb8_0_317"/>
          <p:cNvCxnSpPr/>
          <p:nvPr/>
        </p:nvCxnSpPr>
        <p:spPr>
          <a:xfrm flipH="1" rot="10800000">
            <a:off x="1756550" y="4989250"/>
            <a:ext cx="4531500" cy="101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1190bc92cb8_0_355"/>
          <p:cNvSpPr txBox="1"/>
          <p:nvPr/>
        </p:nvSpPr>
        <p:spPr>
          <a:xfrm>
            <a:off x="-9350" y="-20125"/>
            <a:ext cx="11613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Workflow</a:t>
            </a:r>
            <a:endParaRPr sz="3600">
              <a:solidFill>
                <a:srgbClr val="FFFFFF"/>
              </a:solidFill>
            </a:endParaRPr>
          </a:p>
          <a:p>
            <a:pPr indent="0" lvl="0" marL="0" marR="0" rtl="0" algn="l">
              <a:spcBef>
                <a:spcPts val="0"/>
              </a:spcBef>
              <a:spcAft>
                <a:spcPts val="0"/>
              </a:spcAft>
              <a:buNone/>
            </a:pPr>
            <a:r>
              <a:rPr lang="en-US" sz="2500">
                <a:solidFill>
                  <a:srgbClr val="FFFFFF"/>
                </a:solidFill>
              </a:rPr>
              <a:t>/plans</a:t>
            </a:r>
            <a:endParaRPr sz="2500">
              <a:solidFill>
                <a:srgbClr val="FFFFFF"/>
              </a:solidFill>
            </a:endParaRPr>
          </a:p>
        </p:txBody>
      </p:sp>
      <p:sp>
        <p:nvSpPr>
          <p:cNvPr id="813" name="Google Shape;813;g1190bc92cb8_0_355"/>
          <p:cNvSpPr txBox="1"/>
          <p:nvPr/>
        </p:nvSpPr>
        <p:spPr>
          <a:xfrm>
            <a:off x="5596650" y="-20125"/>
            <a:ext cx="648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https://docs.onap.org/projects/onap-ccsdk-cds/en/latest/modelingconcepts/workflow.html</a:t>
            </a:r>
            <a:endParaRPr sz="1200">
              <a:solidFill>
                <a:schemeClr val="lt1"/>
              </a:solidFill>
            </a:endParaRPr>
          </a:p>
        </p:txBody>
      </p:sp>
      <p:sp>
        <p:nvSpPr>
          <p:cNvPr id="814" name="Google Shape;814;g1190bc92cb8_0_355"/>
          <p:cNvSpPr txBox="1"/>
          <p:nvPr/>
        </p:nvSpPr>
        <p:spPr>
          <a:xfrm>
            <a:off x="5718125" y="12521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000"/>
          </a:p>
        </p:txBody>
      </p:sp>
      <p:sp>
        <p:nvSpPr>
          <p:cNvPr id="815" name="Google Shape;815;g1190bc92cb8_0_355"/>
          <p:cNvSpPr/>
          <p:nvPr/>
        </p:nvSpPr>
        <p:spPr>
          <a:xfrm>
            <a:off x="5820900" y="5587300"/>
            <a:ext cx="2214300" cy="70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190bc92cb8_0_355"/>
          <p:cNvSpPr txBox="1"/>
          <p:nvPr/>
        </p:nvSpPr>
        <p:spPr>
          <a:xfrm>
            <a:off x="79425" y="1033363"/>
            <a:ext cx="111747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A workflow defines an overall action to be taken on the service, hence is an entry-point for the run-time execution of the</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CBA Package</a:t>
            </a:r>
            <a:r>
              <a:rPr lang="en-US" sz="1100">
                <a:solidFill>
                  <a:schemeClr val="dk1"/>
                </a:solidFill>
              </a:rPr>
              <a:t>. A workflow also defines </a:t>
            </a:r>
            <a:r>
              <a:rPr b="1" lang="en-US" sz="1100">
                <a:solidFill>
                  <a:schemeClr val="dk1"/>
                </a:solidFill>
              </a:rPr>
              <a:t>inputs</a:t>
            </a:r>
            <a:r>
              <a:rPr lang="en-US" sz="1100">
                <a:solidFill>
                  <a:schemeClr val="dk1"/>
                </a:solidFill>
              </a:rPr>
              <a:t> and </a:t>
            </a:r>
            <a:r>
              <a:rPr b="1" lang="en-US" sz="1100">
                <a:solidFill>
                  <a:schemeClr val="dk1"/>
                </a:solidFill>
              </a:rPr>
              <a:t>outputs</a:t>
            </a:r>
            <a:r>
              <a:rPr lang="en-US" sz="1100">
                <a:solidFill>
                  <a:schemeClr val="dk1"/>
                </a:solidFill>
              </a:rPr>
              <a:t> that will defined the </a:t>
            </a:r>
            <a:r>
              <a:rPr b="1" lang="en-US" sz="1100">
                <a:solidFill>
                  <a:schemeClr val="dk1"/>
                </a:solidFill>
              </a:rPr>
              <a:t>payload contract</a:t>
            </a:r>
            <a:r>
              <a:rPr lang="en-US" sz="1100">
                <a:solidFill>
                  <a:schemeClr val="dk1"/>
                </a:solidFill>
              </a:rPr>
              <a:t> of the </a:t>
            </a:r>
            <a:r>
              <a:rPr b="1" lang="en-US" sz="1100">
                <a:solidFill>
                  <a:schemeClr val="dk1"/>
                </a:solidFill>
              </a:rPr>
              <a:t>request</a:t>
            </a:r>
            <a:r>
              <a:rPr lang="en-US" sz="1100">
                <a:solidFill>
                  <a:schemeClr val="dk1"/>
                </a:solidFill>
              </a:rPr>
              <a:t> and </a:t>
            </a:r>
            <a:r>
              <a:rPr b="1" lang="en-US" sz="1100">
                <a:solidFill>
                  <a:schemeClr val="dk1"/>
                </a:solidFill>
              </a:rPr>
              <a:t>response. </a:t>
            </a:r>
            <a:r>
              <a:rPr lang="en-US" sz="1100">
                <a:solidFill>
                  <a:schemeClr val="dk1"/>
                </a:solidFill>
              </a:rPr>
              <a:t>A workflow can be </a:t>
            </a:r>
            <a:r>
              <a:rPr b="1" lang="en-US" sz="1100">
                <a:solidFill>
                  <a:schemeClr val="dk1"/>
                </a:solidFill>
              </a:rPr>
              <a:t>composed</a:t>
            </a:r>
            <a:r>
              <a:rPr lang="en-US" sz="1100">
                <a:solidFill>
                  <a:schemeClr val="dk1"/>
                </a:solidFill>
              </a:rPr>
              <a:t> of one or multiple </a:t>
            </a:r>
            <a:r>
              <a:rPr b="1" lang="en-US" sz="1100">
                <a:solidFill>
                  <a:schemeClr val="dk1"/>
                </a:solidFill>
              </a:rPr>
              <a:t>sub-actions</a:t>
            </a:r>
            <a:r>
              <a:rPr lang="en-US" sz="1100">
                <a:solidFill>
                  <a:schemeClr val="dk1"/>
                </a:solidFill>
              </a:rPr>
              <a:t> to execute. A CBA package can have as </a:t>
            </a:r>
            <a:r>
              <a:rPr b="1" lang="en-US" sz="1100">
                <a:solidFill>
                  <a:schemeClr val="dk1"/>
                </a:solidFill>
              </a:rPr>
              <a:t>many workflows</a:t>
            </a:r>
            <a:r>
              <a:rPr lang="en-US" sz="1100">
                <a:solidFill>
                  <a:schemeClr val="dk1"/>
                </a:solidFill>
              </a:rPr>
              <a:t> as needed.</a:t>
            </a:r>
            <a:endParaRPr sz="1100">
              <a:solidFill>
                <a:schemeClr val="dk1"/>
              </a:solidFill>
            </a:endParaRPr>
          </a:p>
        </p:txBody>
      </p:sp>
      <p:sp>
        <p:nvSpPr>
          <p:cNvPr id="817" name="Google Shape;817;g1190bc92cb8_0_355"/>
          <p:cNvSpPr txBox="1"/>
          <p:nvPr/>
        </p:nvSpPr>
        <p:spPr>
          <a:xfrm>
            <a:off x="0" y="1706138"/>
            <a:ext cx="7680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US" sz="1500">
                <a:solidFill>
                  <a:schemeClr val="dk1"/>
                </a:solidFill>
              </a:rPr>
              <a:t>Single action: Directly a component node type will be executed as part of step. DG is not required for this</a:t>
            </a:r>
            <a:endParaRPr b="1" sz="1500">
              <a:solidFill>
                <a:schemeClr val="dk1"/>
              </a:solidFill>
            </a:endParaRPr>
          </a:p>
        </p:txBody>
      </p:sp>
      <p:pic>
        <p:nvPicPr>
          <p:cNvPr id="818" name="Google Shape;818;g1190bc92cb8_0_355"/>
          <p:cNvPicPr preferRelativeResize="0"/>
          <p:nvPr/>
        </p:nvPicPr>
        <p:blipFill>
          <a:blip r:embed="rId5">
            <a:alphaModFix/>
          </a:blip>
          <a:stretch>
            <a:fillRect/>
          </a:stretch>
        </p:blipFill>
        <p:spPr>
          <a:xfrm>
            <a:off x="0" y="2311775"/>
            <a:ext cx="3622162" cy="4471401"/>
          </a:xfrm>
          <a:prstGeom prst="rect">
            <a:avLst/>
          </a:prstGeom>
          <a:noFill/>
          <a:ln>
            <a:noFill/>
          </a:ln>
        </p:spPr>
      </p:pic>
      <p:pic>
        <p:nvPicPr>
          <p:cNvPr id="819" name="Google Shape;819;g1190bc92cb8_0_355"/>
          <p:cNvPicPr preferRelativeResize="0"/>
          <p:nvPr/>
        </p:nvPicPr>
        <p:blipFill>
          <a:blip r:embed="rId6">
            <a:alphaModFix/>
          </a:blip>
          <a:stretch>
            <a:fillRect/>
          </a:stretch>
        </p:blipFill>
        <p:spPr>
          <a:xfrm>
            <a:off x="3871600" y="2236950"/>
            <a:ext cx="3852000" cy="4621051"/>
          </a:xfrm>
          <a:prstGeom prst="rect">
            <a:avLst/>
          </a:prstGeom>
          <a:noFill/>
          <a:ln>
            <a:noFill/>
          </a:ln>
        </p:spPr>
      </p:pic>
      <p:cxnSp>
        <p:nvCxnSpPr>
          <p:cNvPr id="820" name="Google Shape;820;g1190bc92cb8_0_355"/>
          <p:cNvCxnSpPr/>
          <p:nvPr/>
        </p:nvCxnSpPr>
        <p:spPr>
          <a:xfrm flipH="1" rot="10800000">
            <a:off x="2513350" y="2532175"/>
            <a:ext cx="2504100" cy="868800"/>
          </a:xfrm>
          <a:prstGeom prst="straightConnector1">
            <a:avLst/>
          </a:prstGeom>
          <a:noFill/>
          <a:ln cap="flat" cmpd="sng" w="9525">
            <a:solidFill>
              <a:schemeClr val="dk2"/>
            </a:solidFill>
            <a:prstDash val="solid"/>
            <a:round/>
            <a:headEnd len="med" w="med" type="none"/>
            <a:tailEnd len="med" w="med" type="triangle"/>
          </a:ln>
        </p:spPr>
      </p:cxnSp>
      <p:sp>
        <p:nvSpPr>
          <p:cNvPr id="821" name="Google Shape;821;g1190bc92cb8_0_355"/>
          <p:cNvSpPr txBox="1"/>
          <p:nvPr/>
        </p:nvSpPr>
        <p:spPr>
          <a:xfrm>
            <a:off x="7924050" y="1759650"/>
            <a:ext cx="4156800" cy="187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a:solidFill>
                  <a:schemeClr val="dk1"/>
                </a:solidFill>
              </a:rPr>
              <a:t>Multiple sub-actions: </a:t>
            </a:r>
            <a:r>
              <a:rPr lang="en-US">
                <a:solidFill>
                  <a:schemeClr val="dk1"/>
                </a:solidFill>
              </a:rPr>
              <a:t>As part of step a DG node is executed. DG than execute series of nodes. A DG used as workflow for CDS is composed of multiple execute nodes; each individual execute node refers to an modelled Component. </a:t>
            </a:r>
            <a:endParaRPr>
              <a:solidFill>
                <a:schemeClr val="dk1"/>
              </a:solidFill>
            </a:endParaRPr>
          </a:p>
          <a:p>
            <a:pPr indent="0" lvl="0" marL="0" rtl="0" algn="l">
              <a:lnSpc>
                <a:spcPct val="115000"/>
              </a:lnSpc>
              <a:spcBef>
                <a:spcPts val="1800"/>
              </a:spcBef>
              <a:spcAft>
                <a:spcPts val="400"/>
              </a:spcAft>
              <a:buNone/>
            </a:pPr>
            <a:r>
              <a:rPr b="1" lang="en-US">
                <a:solidFill>
                  <a:schemeClr val="dk1"/>
                </a:solidFill>
              </a:rPr>
              <a:t>N</a:t>
            </a:r>
            <a:r>
              <a:rPr b="1" lang="en-US">
                <a:solidFill>
                  <a:schemeClr val="dk1"/>
                </a:solidFill>
              </a:rPr>
              <a:t>ote</a:t>
            </a:r>
            <a:r>
              <a:rPr lang="en-US">
                <a:solidFill>
                  <a:schemeClr val="dk1"/>
                </a:solidFill>
              </a:rPr>
              <a:t>: </a:t>
            </a:r>
            <a:r>
              <a:rPr lang="en-US" sz="300">
                <a:solidFill>
                  <a:schemeClr val="dk1"/>
                </a:solidFill>
              </a:rPr>
              <a:t> </a:t>
            </a:r>
            <a:r>
              <a:rPr lang="en-US">
                <a:solidFill>
                  <a:schemeClr val="dk1"/>
                </a:solidFill>
              </a:rPr>
              <a:t>Refer Node Type - Other - DG for example</a:t>
            </a:r>
            <a:endParaRPr>
              <a:solidFill>
                <a:schemeClr val="dk1"/>
              </a:solidFill>
            </a:endParaRPr>
          </a:p>
        </p:txBody>
      </p:sp>
      <p:grpSp>
        <p:nvGrpSpPr>
          <p:cNvPr id="822" name="Google Shape;822;g1190bc92cb8_0_355"/>
          <p:cNvGrpSpPr/>
          <p:nvPr/>
        </p:nvGrpSpPr>
        <p:grpSpPr>
          <a:xfrm>
            <a:off x="8959229" y="3699607"/>
            <a:ext cx="3015590" cy="3160056"/>
            <a:chOff x="7969074" y="1945505"/>
            <a:chExt cx="4222925" cy="4472832"/>
          </a:xfrm>
        </p:grpSpPr>
        <p:sp>
          <p:nvSpPr>
            <p:cNvPr id="823" name="Google Shape;823;g1190bc92cb8_0_355"/>
            <p:cNvSpPr txBox="1"/>
            <p:nvPr/>
          </p:nvSpPr>
          <p:spPr>
            <a:xfrm>
              <a:off x="8446361" y="1945505"/>
              <a:ext cx="3572100" cy="5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Plans/CONFIG_ConfigDeploy.xml</a:t>
              </a:r>
              <a:endParaRPr b="1" sz="1100">
                <a:solidFill>
                  <a:schemeClr val="dk1"/>
                </a:solidFill>
              </a:endParaRPr>
            </a:p>
          </p:txBody>
        </p:sp>
        <p:pic>
          <p:nvPicPr>
            <p:cNvPr id="824" name="Google Shape;824;g1190bc92cb8_0_355"/>
            <p:cNvPicPr preferRelativeResize="0"/>
            <p:nvPr/>
          </p:nvPicPr>
          <p:blipFill>
            <a:blip r:embed="rId7">
              <a:alphaModFix/>
            </a:blip>
            <a:stretch>
              <a:fillRect/>
            </a:stretch>
          </p:blipFill>
          <p:spPr>
            <a:xfrm>
              <a:off x="7969074" y="2355038"/>
              <a:ext cx="4222925" cy="40633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1190bc92cb8_0_444"/>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Workflow cont..</a:t>
            </a:r>
            <a:endParaRPr b="0" sz="3600" strike="noStrike">
              <a:latin typeface="Arial"/>
              <a:ea typeface="Arial"/>
              <a:cs typeface="Arial"/>
              <a:sym typeface="Arial"/>
            </a:endParaRPr>
          </a:p>
        </p:txBody>
      </p:sp>
      <p:sp>
        <p:nvSpPr>
          <p:cNvPr id="831" name="Google Shape;831;g1190bc92cb8_0_444"/>
          <p:cNvSpPr txBox="1"/>
          <p:nvPr/>
        </p:nvSpPr>
        <p:spPr>
          <a:xfrm>
            <a:off x="5596650" y="-20125"/>
            <a:ext cx="648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https://docs.onap.org/projects/onap-ccsdk-cds/en/latest/modelingconcepts/workflow.html</a:t>
            </a:r>
            <a:endParaRPr sz="1200">
              <a:solidFill>
                <a:schemeClr val="lt1"/>
              </a:solidFill>
            </a:endParaRPr>
          </a:p>
        </p:txBody>
      </p:sp>
      <p:sp>
        <p:nvSpPr>
          <p:cNvPr id="832" name="Google Shape;832;g1190bc92cb8_0_444"/>
          <p:cNvSpPr txBox="1"/>
          <p:nvPr/>
        </p:nvSpPr>
        <p:spPr>
          <a:xfrm>
            <a:off x="5718125" y="12521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000"/>
          </a:p>
        </p:txBody>
      </p:sp>
      <p:sp>
        <p:nvSpPr>
          <p:cNvPr id="833" name="Google Shape;833;g1190bc92cb8_0_444"/>
          <p:cNvSpPr/>
          <p:nvPr/>
        </p:nvSpPr>
        <p:spPr>
          <a:xfrm>
            <a:off x="7573500" y="5587300"/>
            <a:ext cx="2214300" cy="70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1190bc92cb8_0_444"/>
          <p:cNvSpPr txBox="1"/>
          <p:nvPr/>
        </p:nvSpPr>
        <p:spPr>
          <a:xfrm>
            <a:off x="121475" y="1081225"/>
            <a:ext cx="64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They are two types of inputs, the dynamic ones, and the static one.</a:t>
            </a:r>
            <a:endParaRPr/>
          </a:p>
        </p:txBody>
      </p:sp>
      <p:sp>
        <p:nvSpPr>
          <p:cNvPr id="835" name="Google Shape;835;g1190bc92cb8_0_444"/>
          <p:cNvSpPr txBox="1"/>
          <p:nvPr/>
        </p:nvSpPr>
        <p:spPr>
          <a:xfrm>
            <a:off x="0" y="1492275"/>
            <a:ext cx="4279200" cy="23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t>Static</a:t>
            </a:r>
            <a:endParaRPr b="1" sz="1100"/>
          </a:p>
          <a:p>
            <a:pPr indent="0" lvl="0" marL="0" rtl="0" algn="l">
              <a:lnSpc>
                <a:spcPct val="115000"/>
              </a:lnSpc>
              <a:spcBef>
                <a:spcPts val="1200"/>
              </a:spcBef>
              <a:spcAft>
                <a:spcPts val="0"/>
              </a:spcAft>
              <a:buNone/>
            </a:pPr>
            <a:r>
              <a:rPr lang="en-US" sz="1100"/>
              <a:t>Specified at workflow level</a:t>
            </a:r>
            <a:endParaRPr sz="1100"/>
          </a:p>
          <a:p>
            <a:pPr indent="-279400" lvl="0" marL="457200" rtl="0" algn="l">
              <a:lnSpc>
                <a:spcPct val="115000"/>
              </a:lnSpc>
              <a:spcBef>
                <a:spcPts val="1200"/>
              </a:spcBef>
              <a:spcAft>
                <a:spcPts val="0"/>
              </a:spcAft>
              <a:buClr>
                <a:schemeClr val="dk1"/>
              </a:buClr>
              <a:buSzPts val="800"/>
              <a:buChar char="●"/>
            </a:pPr>
            <a:r>
              <a:rPr lang="en-US" sz="1100"/>
              <a:t>can be inputs for the Component(s), see the inputs section of the component of interest.</a:t>
            </a:r>
            <a:endParaRPr sz="1100"/>
          </a:p>
          <a:p>
            <a:pPr indent="-279400" lvl="0" marL="457200" rtl="0" algn="l">
              <a:lnSpc>
                <a:spcPct val="115000"/>
              </a:lnSpc>
              <a:spcBef>
                <a:spcPts val="0"/>
              </a:spcBef>
              <a:spcAft>
                <a:spcPts val="0"/>
              </a:spcAft>
              <a:buClr>
                <a:schemeClr val="dk1"/>
              </a:buClr>
              <a:buSzPts val="800"/>
              <a:buChar char="●"/>
            </a:pPr>
            <a:r>
              <a:rPr lang="en-US" sz="1100"/>
              <a:t>represent inputs to derived custom logic within scripting</a:t>
            </a:r>
            <a:endParaRPr sz="1100"/>
          </a:p>
          <a:p>
            <a:pPr indent="0" lvl="0" marL="0" rtl="0" algn="l">
              <a:lnSpc>
                <a:spcPct val="115000"/>
              </a:lnSpc>
              <a:spcBef>
                <a:spcPts val="1200"/>
              </a:spcBef>
              <a:spcAft>
                <a:spcPts val="0"/>
              </a:spcAft>
              <a:buNone/>
            </a:pPr>
            <a:r>
              <a:rPr lang="en-US" sz="1100">
                <a:solidFill>
                  <a:srgbClr val="FF0000"/>
                </a:solidFill>
              </a:rPr>
              <a:t>These will end up under ${actionName}-request section of the payload (see Dynamic API)</a:t>
            </a:r>
            <a:endParaRPr sz="1100">
              <a:solidFill>
                <a:srgbClr val="FF0000"/>
              </a:solidFill>
            </a:endParaRPr>
          </a:p>
          <a:p>
            <a:pPr indent="0" lvl="0" marL="0" rtl="0" algn="l">
              <a:lnSpc>
                <a:spcPct val="115000"/>
              </a:lnSpc>
              <a:spcBef>
                <a:spcPts val="1200"/>
              </a:spcBef>
              <a:spcAft>
                <a:spcPts val="1200"/>
              </a:spcAft>
              <a:buNone/>
            </a:pPr>
            <a:r>
              <a:rPr lang="en-US" sz="1100"/>
              <a:t>Dynamic input should also be coming as par to API request ??</a:t>
            </a:r>
            <a:endParaRPr sz="1100"/>
          </a:p>
        </p:txBody>
      </p:sp>
      <p:sp>
        <p:nvSpPr>
          <p:cNvPr id="836" name="Google Shape;836;g1190bc92cb8_0_444"/>
          <p:cNvSpPr txBox="1"/>
          <p:nvPr/>
        </p:nvSpPr>
        <p:spPr>
          <a:xfrm>
            <a:off x="4858525" y="1492275"/>
            <a:ext cx="3070800" cy="295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Dynamic</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Represent the resources defined as input (see</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Node type</a:t>
            </a:r>
            <a:r>
              <a:rPr lang="en-US" sz="1100">
                <a:solidFill>
                  <a:schemeClr val="dk1"/>
                </a:solidFill>
              </a:rPr>
              <a:t> -&gt; Source -&gt; Input) within mapping definition files (see</a:t>
            </a:r>
            <a:r>
              <a:rPr lang="en-US" sz="1100">
                <a:solidFill>
                  <a:schemeClr val="dk1"/>
                </a:solidFill>
                <a:uFill>
                  <a:noFill/>
                </a:uFill>
                <a:hlinkClick r:id="rId5">
                  <a:extLst>
                    <a:ext uri="{A12FA001-AC4F-418D-AE19-62706E023703}">
                      <ahyp:hlinkClr val="tx"/>
                    </a:ext>
                  </a:extLst>
                </a:hlinkClick>
              </a:rPr>
              <a:t> </a:t>
            </a:r>
            <a:r>
              <a:rPr lang="en-US" sz="1100" u="sng">
                <a:solidFill>
                  <a:schemeClr val="hlink"/>
                </a:solidFill>
                <a:hlinkClick r:id="rId6"/>
              </a:rPr>
              <a:t>Artifact Type</a:t>
            </a:r>
            <a:r>
              <a:rPr lang="en-US" sz="1100">
                <a:solidFill>
                  <a:schemeClr val="dk1"/>
                </a:solidFill>
              </a:rPr>
              <a:t> -&gt; Mapping).</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 </a:t>
            </a:r>
            <a:r>
              <a:rPr b="1" lang="en-US" sz="1100">
                <a:solidFill>
                  <a:schemeClr val="dk1"/>
                </a:solidFill>
              </a:rPr>
              <a:t>enrichment process</a:t>
            </a:r>
            <a:r>
              <a:rPr lang="en-US" sz="1100">
                <a:solidFill>
                  <a:schemeClr val="dk1"/>
                </a:solidFill>
              </a:rPr>
              <a:t> will (see</a:t>
            </a:r>
            <a:r>
              <a:rPr lang="en-US" sz="1100">
                <a:solidFill>
                  <a:schemeClr val="dk1"/>
                </a:solidFill>
                <a:uFill>
                  <a:noFill/>
                </a:uFill>
                <a:hlinkClick r:id="rId7">
                  <a:extLst>
                    <a:ext uri="{A12FA001-AC4F-418D-AE19-62706E023703}">
                      <ahyp:hlinkClr val="tx"/>
                    </a:ext>
                  </a:extLst>
                </a:hlinkClick>
              </a:rPr>
              <a:t> </a:t>
            </a:r>
            <a:r>
              <a:rPr lang="en-US" sz="1100" u="sng">
                <a:solidFill>
                  <a:schemeClr val="hlink"/>
                </a:solidFill>
                <a:hlinkClick r:id="rId8"/>
              </a:rPr>
              <a:t>Enrichment</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dynamically gather all of them under a data-type, named dt-${actionName}-properties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will add it as a input of the workflow, as follow using this name: ${actionName}-properties</a:t>
            </a:r>
            <a:endParaRPr sz="1100">
              <a:solidFill>
                <a:schemeClr val="dk1"/>
              </a:solidFill>
            </a:endParaRPr>
          </a:p>
        </p:txBody>
      </p:sp>
      <p:pic>
        <p:nvPicPr>
          <p:cNvPr id="837" name="Google Shape;837;g1190bc92cb8_0_444"/>
          <p:cNvPicPr preferRelativeResize="0"/>
          <p:nvPr/>
        </p:nvPicPr>
        <p:blipFill>
          <a:blip r:embed="rId9">
            <a:alphaModFix/>
          </a:blip>
          <a:stretch>
            <a:fillRect/>
          </a:stretch>
        </p:blipFill>
        <p:spPr>
          <a:xfrm>
            <a:off x="0" y="4159125"/>
            <a:ext cx="3070800" cy="2698875"/>
          </a:xfrm>
          <a:prstGeom prst="rect">
            <a:avLst/>
          </a:prstGeom>
          <a:noFill/>
          <a:ln>
            <a:noFill/>
          </a:ln>
        </p:spPr>
      </p:pic>
      <p:pic>
        <p:nvPicPr>
          <p:cNvPr id="838" name="Google Shape;838;g1190bc92cb8_0_444"/>
          <p:cNvPicPr preferRelativeResize="0"/>
          <p:nvPr/>
        </p:nvPicPr>
        <p:blipFill>
          <a:blip r:embed="rId10">
            <a:alphaModFix/>
          </a:blip>
          <a:stretch>
            <a:fillRect/>
          </a:stretch>
        </p:blipFill>
        <p:spPr>
          <a:xfrm>
            <a:off x="4573000" y="4779800"/>
            <a:ext cx="3668225" cy="1790700"/>
          </a:xfrm>
          <a:prstGeom prst="rect">
            <a:avLst/>
          </a:prstGeom>
          <a:noFill/>
          <a:ln>
            <a:noFill/>
          </a:ln>
        </p:spPr>
      </p:pic>
      <p:cxnSp>
        <p:nvCxnSpPr>
          <p:cNvPr id="839" name="Google Shape;839;g1190bc92cb8_0_444"/>
          <p:cNvCxnSpPr/>
          <p:nvPr/>
        </p:nvCxnSpPr>
        <p:spPr>
          <a:xfrm flipH="1">
            <a:off x="6162675" y="4335300"/>
            <a:ext cx="452400" cy="1177500"/>
          </a:xfrm>
          <a:prstGeom prst="straightConnector1">
            <a:avLst/>
          </a:prstGeom>
          <a:noFill/>
          <a:ln cap="flat" cmpd="sng" w="9525">
            <a:solidFill>
              <a:schemeClr val="dk2"/>
            </a:solidFill>
            <a:prstDash val="solid"/>
            <a:round/>
            <a:headEnd len="med" w="med" type="none"/>
            <a:tailEnd len="med" w="med" type="triangle"/>
          </a:ln>
        </p:spPr>
      </p:cxnSp>
      <p:cxnSp>
        <p:nvCxnSpPr>
          <p:cNvPr id="840" name="Google Shape;840;g1190bc92cb8_0_444"/>
          <p:cNvCxnSpPr/>
          <p:nvPr/>
        </p:nvCxnSpPr>
        <p:spPr>
          <a:xfrm>
            <a:off x="6979475" y="3718650"/>
            <a:ext cx="313800" cy="2242500"/>
          </a:xfrm>
          <a:prstGeom prst="straightConnector1">
            <a:avLst/>
          </a:prstGeom>
          <a:noFill/>
          <a:ln cap="flat" cmpd="sng" w="9525">
            <a:solidFill>
              <a:schemeClr val="dk2"/>
            </a:solidFill>
            <a:prstDash val="solid"/>
            <a:round/>
            <a:headEnd len="med" w="med" type="none"/>
            <a:tailEnd len="med" w="med" type="triangle"/>
          </a:ln>
        </p:spPr>
      </p:cxnSp>
      <p:pic>
        <p:nvPicPr>
          <p:cNvPr id="841" name="Google Shape;841;g1190bc92cb8_0_444"/>
          <p:cNvPicPr preferRelativeResize="0"/>
          <p:nvPr/>
        </p:nvPicPr>
        <p:blipFill>
          <a:blip r:embed="rId11">
            <a:alphaModFix/>
          </a:blip>
          <a:stretch>
            <a:fillRect/>
          </a:stretch>
        </p:blipFill>
        <p:spPr>
          <a:xfrm>
            <a:off x="8315350" y="2238425"/>
            <a:ext cx="3852000" cy="4664389"/>
          </a:xfrm>
          <a:prstGeom prst="rect">
            <a:avLst/>
          </a:prstGeom>
          <a:noFill/>
          <a:ln>
            <a:noFill/>
          </a:ln>
        </p:spPr>
      </p:pic>
      <p:cxnSp>
        <p:nvCxnSpPr>
          <p:cNvPr id="842" name="Google Shape;842;g1190bc92cb8_0_444"/>
          <p:cNvCxnSpPr/>
          <p:nvPr/>
        </p:nvCxnSpPr>
        <p:spPr>
          <a:xfrm flipH="1" rot="10800000">
            <a:off x="7745625" y="3101900"/>
            <a:ext cx="1523100" cy="2831100"/>
          </a:xfrm>
          <a:prstGeom prst="straightConnector1">
            <a:avLst/>
          </a:prstGeom>
          <a:noFill/>
          <a:ln cap="flat" cmpd="sng" w="9525">
            <a:solidFill>
              <a:schemeClr val="dk2"/>
            </a:solidFill>
            <a:prstDash val="solid"/>
            <a:round/>
            <a:headEnd len="med" w="med" type="none"/>
            <a:tailEnd len="med" w="med" type="triangle"/>
          </a:ln>
        </p:spPr>
      </p:cxnSp>
      <p:sp>
        <p:nvSpPr>
          <p:cNvPr id="843" name="Google Shape;843;g1190bc92cb8_0_444"/>
          <p:cNvSpPr txBox="1"/>
          <p:nvPr/>
        </p:nvSpPr>
        <p:spPr>
          <a:xfrm>
            <a:off x="8190900" y="1081775"/>
            <a:ext cx="400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 basically dt-resource-assignment-properties is a complex data type comprised of “request-id”, “vnf-id”, “action-name” etc in below example</a:t>
            </a:r>
            <a:endParaRPr/>
          </a:p>
        </p:txBody>
      </p:sp>
      <p:sp>
        <p:nvSpPr>
          <p:cNvPr id="844" name="Google Shape;844;g1190bc92cb8_0_444"/>
          <p:cNvSpPr txBox="1"/>
          <p:nvPr/>
        </p:nvSpPr>
        <p:spPr>
          <a:xfrm>
            <a:off x="3537770" y="4227275"/>
            <a:ext cx="1944000" cy="534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50" strike="noStrike">
                <a:latin typeface="Arial"/>
                <a:ea typeface="Arial"/>
                <a:cs typeface="Arial"/>
                <a:sym typeface="Arial"/>
              </a:rPr>
              <a:t>Is this happen only when executing node of a workflow step is ResourceResolution?</a:t>
            </a:r>
            <a:endParaRPr b="0" sz="1050" strike="noStrike">
              <a:latin typeface="Arial"/>
              <a:ea typeface="Arial"/>
              <a:cs typeface="Arial"/>
              <a:sym typeface="Arial"/>
            </a:endParaRPr>
          </a:p>
        </p:txBody>
      </p:sp>
      <p:cxnSp>
        <p:nvCxnSpPr>
          <p:cNvPr id="845" name="Google Shape;845;g1190bc92cb8_0_444"/>
          <p:cNvCxnSpPr/>
          <p:nvPr/>
        </p:nvCxnSpPr>
        <p:spPr>
          <a:xfrm flipH="1" rot="10800000">
            <a:off x="4288575" y="3344825"/>
            <a:ext cx="1065300" cy="95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g1190bc92cb8_0_463"/>
          <p:cNvPicPr preferRelativeResize="0"/>
          <p:nvPr/>
        </p:nvPicPr>
        <p:blipFill>
          <a:blip r:embed="rId3">
            <a:alphaModFix/>
          </a:blip>
          <a:stretch>
            <a:fillRect/>
          </a:stretch>
        </p:blipFill>
        <p:spPr>
          <a:xfrm>
            <a:off x="152400" y="1320300"/>
            <a:ext cx="5464373" cy="1644425"/>
          </a:xfrm>
          <a:prstGeom prst="rect">
            <a:avLst/>
          </a:prstGeom>
          <a:noFill/>
          <a:ln>
            <a:noFill/>
          </a:ln>
        </p:spPr>
      </p:pic>
      <p:sp>
        <p:nvSpPr>
          <p:cNvPr id="852" name="Google Shape;852;g1190bc92cb8_0_463"/>
          <p:cNvSpPr txBox="1"/>
          <p:nvPr/>
        </p:nvSpPr>
        <p:spPr>
          <a:xfrm>
            <a:off x="327025" y="1018425"/>
            <a:ext cx="47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Need to explore further ??</a:t>
            </a:r>
            <a:endParaRPr/>
          </a:p>
        </p:txBody>
      </p:sp>
      <p:sp>
        <p:nvSpPr>
          <p:cNvPr id="853" name="Google Shape;853;g1190bc92cb8_0_463"/>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Workflow cont..</a:t>
            </a:r>
            <a:endParaRPr b="0" sz="3600" strike="noStrike">
              <a:latin typeface="Arial"/>
              <a:ea typeface="Arial"/>
              <a:cs typeface="Arial"/>
              <a:sym typeface="Arial"/>
            </a:endParaRPr>
          </a:p>
        </p:txBody>
      </p:sp>
      <p:pic>
        <p:nvPicPr>
          <p:cNvPr id="854" name="Google Shape;854;g1190bc92cb8_0_463"/>
          <p:cNvPicPr preferRelativeResize="0"/>
          <p:nvPr/>
        </p:nvPicPr>
        <p:blipFill>
          <a:blip r:embed="rId4">
            <a:alphaModFix/>
          </a:blip>
          <a:stretch>
            <a:fillRect/>
          </a:stretch>
        </p:blipFill>
        <p:spPr>
          <a:xfrm>
            <a:off x="6490774" y="1320300"/>
            <a:ext cx="5584028" cy="1644425"/>
          </a:xfrm>
          <a:prstGeom prst="rect">
            <a:avLst/>
          </a:prstGeom>
          <a:noFill/>
          <a:ln>
            <a:noFill/>
          </a:ln>
        </p:spPr>
      </p:pic>
      <p:sp>
        <p:nvSpPr>
          <p:cNvPr id="855" name="Google Shape;855;g1190bc92cb8_0_463"/>
          <p:cNvSpPr txBox="1"/>
          <p:nvPr/>
        </p:nvSpPr>
        <p:spPr>
          <a:xfrm>
            <a:off x="6858075" y="1018425"/>
            <a:ext cx="47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step can be a node type component or dg</a:t>
            </a:r>
            <a:endParaRPr/>
          </a:p>
        </p:txBody>
      </p:sp>
      <p:pic>
        <p:nvPicPr>
          <p:cNvPr id="856" name="Google Shape;856;g1190bc92cb8_0_463"/>
          <p:cNvPicPr preferRelativeResize="0"/>
          <p:nvPr/>
        </p:nvPicPr>
        <p:blipFill>
          <a:blip r:embed="rId5">
            <a:alphaModFix/>
          </a:blip>
          <a:stretch>
            <a:fillRect/>
          </a:stretch>
        </p:blipFill>
        <p:spPr>
          <a:xfrm>
            <a:off x="2234600" y="2721800"/>
            <a:ext cx="7247001" cy="4136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
          <p:cNvSpPr txBox="1"/>
          <p:nvPr/>
        </p:nvSpPr>
        <p:spPr>
          <a:xfrm>
            <a:off x="-37375" y="189350"/>
            <a:ext cx="7278600" cy="1626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chemeClr val="lt1"/>
                </a:solidFill>
              </a:rPr>
              <a:t>Misc: </a:t>
            </a:r>
            <a:r>
              <a:rPr b="0" lang="en-US" sz="3600" strike="noStrike">
                <a:solidFill>
                  <a:srgbClr val="FFFFFF"/>
                </a:solidFill>
                <a:latin typeface="Arial"/>
                <a:ea typeface="Arial"/>
                <a:cs typeface="Arial"/>
                <a:sym typeface="Arial"/>
              </a:rPr>
              <a:t>External System Information</a:t>
            </a:r>
            <a:endParaRPr b="0" sz="3600" strike="noStrike">
              <a:latin typeface="Arial"/>
              <a:ea typeface="Arial"/>
              <a:cs typeface="Arial"/>
              <a:sym typeface="Arial"/>
            </a:endParaRPr>
          </a:p>
        </p:txBody>
      </p:sp>
      <p:sp>
        <p:nvSpPr>
          <p:cNvPr id="862" name="Google Shape;862;p11"/>
          <p:cNvSpPr txBox="1"/>
          <p:nvPr/>
        </p:nvSpPr>
        <p:spPr>
          <a:xfrm>
            <a:off x="7056000" y="0"/>
            <a:ext cx="4672500" cy="944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strike="noStrike">
                <a:solidFill>
                  <a:srgbClr val="FFFFFF"/>
                </a:solidFill>
                <a:latin typeface="Arial"/>
                <a:ea typeface="Arial"/>
                <a:cs typeface="Arial"/>
                <a:sym typeface="Arial"/>
              </a:rPr>
              <a:t>https://docs.onap.org/projects/onap-ccsdk-cds/en/latest/modelingconcepts/external-system.html</a:t>
            </a:r>
            <a:endParaRPr b="1" sz="1600" strike="noStrike">
              <a:latin typeface="Arial"/>
              <a:ea typeface="Arial"/>
              <a:cs typeface="Arial"/>
              <a:sym typeface="Arial"/>
            </a:endParaRPr>
          </a:p>
        </p:txBody>
      </p:sp>
      <p:sp>
        <p:nvSpPr>
          <p:cNvPr id="863" name="Google Shape;863;p11"/>
          <p:cNvSpPr txBox="1"/>
          <p:nvPr/>
        </p:nvSpPr>
        <p:spPr>
          <a:xfrm>
            <a:off x="72000" y="1152000"/>
            <a:ext cx="5472000" cy="2586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Interaction with external systems is made dynamic and plug-able removing development cycle to support new endpoint. In order to share the external system information, TOSCA provides a way to create macros using </a:t>
            </a:r>
            <a:r>
              <a:rPr b="1" lang="en-US" sz="1400" strike="noStrike">
                <a:latin typeface="Arial"/>
                <a:ea typeface="Arial"/>
                <a:cs typeface="Arial"/>
                <a:sym typeface="Arial"/>
              </a:rPr>
              <a:t>dsl_definitions</a:t>
            </a:r>
            <a:endParaRPr b="0" sz="1400" strike="noStrike">
              <a:latin typeface="Arial"/>
              <a:ea typeface="Arial"/>
              <a:cs typeface="Arial"/>
              <a:sym typeface="Arial"/>
            </a:endParaRPr>
          </a:p>
          <a:p>
            <a:pPr indent="0" lvl="0" marL="0" marR="0" rtl="0" algn="l">
              <a:spcBef>
                <a:spcPts val="0"/>
              </a:spcBef>
              <a:spcAft>
                <a:spcPts val="0"/>
              </a:spcAft>
              <a:buNone/>
            </a:pPr>
            <a:r>
              <a:t/>
            </a:r>
            <a:endParaRPr b="0" sz="1400" strike="noStrike">
              <a:latin typeface="Arial"/>
              <a:ea typeface="Arial"/>
              <a:cs typeface="Arial"/>
              <a:sym typeface="Arial"/>
            </a:endParaRPr>
          </a:p>
          <a:p>
            <a:pPr indent="0" lvl="0" marL="0" marR="0" rtl="0" algn="l">
              <a:spcBef>
                <a:spcPts val="0"/>
              </a:spcBef>
              <a:spcAft>
                <a:spcPts val="0"/>
              </a:spcAft>
              <a:buNone/>
            </a:pPr>
            <a:r>
              <a:rPr b="0" lang="en-US" sz="1400" strike="noStrike">
                <a:latin typeface="Arial"/>
                <a:ea typeface="Arial"/>
                <a:cs typeface="Arial"/>
                <a:sym typeface="Arial"/>
              </a:rPr>
              <a:t>Use cases: * Resource resolution using REST (see tab Node Type) or SQL (see tab Node Type) external systems * gRPC is supported for remote execution * Any REST endpoint can be dynamically injected as part of the scripting framework.</a:t>
            </a:r>
            <a:endParaRPr b="0" sz="1400" strike="noStrike">
              <a:latin typeface="Arial"/>
              <a:ea typeface="Arial"/>
              <a:cs typeface="Arial"/>
              <a:sym typeface="Arial"/>
            </a:endParaRPr>
          </a:p>
          <a:p>
            <a:pPr indent="0" lvl="0" marL="0" marR="0" rtl="0" algn="l">
              <a:spcBef>
                <a:spcPts val="0"/>
              </a:spcBef>
              <a:spcAft>
                <a:spcPts val="0"/>
              </a:spcAft>
              <a:buNone/>
            </a:pPr>
            <a:r>
              <a:t/>
            </a:r>
            <a:endParaRPr b="0" sz="1400" strike="noStrike">
              <a:latin typeface="Arial"/>
              <a:ea typeface="Arial"/>
              <a:cs typeface="Arial"/>
              <a:sym typeface="Arial"/>
            </a:endParaRPr>
          </a:p>
          <a:p>
            <a:pPr indent="0" lvl="0" marL="0" marR="0" rtl="0" algn="l">
              <a:spcBef>
                <a:spcPts val="0"/>
              </a:spcBef>
              <a:spcAft>
                <a:spcPts val="0"/>
              </a:spcAft>
              <a:buNone/>
            </a:pPr>
            <a:r>
              <a:rPr b="0" lang="en-US" sz="1400" strike="noStrike">
                <a:latin typeface="Arial"/>
                <a:ea typeface="Arial"/>
                <a:cs typeface="Arial"/>
                <a:sym typeface="Arial"/>
              </a:rPr>
              <a:t>Here are some examples on how to populate the system information within the package:</a:t>
            </a:r>
            <a:endParaRPr b="0" sz="1400" strike="noStrike">
              <a:latin typeface="Arial"/>
              <a:ea typeface="Arial"/>
              <a:cs typeface="Arial"/>
              <a:sym typeface="Arial"/>
            </a:endParaRPr>
          </a:p>
        </p:txBody>
      </p:sp>
      <p:pic>
        <p:nvPicPr>
          <p:cNvPr id="864" name="Google Shape;864;p11"/>
          <p:cNvPicPr preferRelativeResize="0"/>
          <p:nvPr/>
        </p:nvPicPr>
        <p:blipFill rotWithShape="1">
          <a:blip r:embed="rId3">
            <a:alphaModFix/>
          </a:blip>
          <a:srcRect b="0" l="0" r="0" t="0"/>
          <a:stretch/>
        </p:blipFill>
        <p:spPr>
          <a:xfrm>
            <a:off x="126720" y="4004280"/>
            <a:ext cx="4265280" cy="2619720"/>
          </a:xfrm>
          <a:prstGeom prst="rect">
            <a:avLst/>
          </a:prstGeom>
          <a:noFill/>
          <a:ln>
            <a:noFill/>
          </a:ln>
        </p:spPr>
      </p:pic>
      <p:pic>
        <p:nvPicPr>
          <p:cNvPr id="865" name="Google Shape;865;p11"/>
          <p:cNvPicPr preferRelativeResize="0"/>
          <p:nvPr/>
        </p:nvPicPr>
        <p:blipFill rotWithShape="1">
          <a:blip r:embed="rId4">
            <a:alphaModFix/>
          </a:blip>
          <a:srcRect b="0" l="0" r="0" t="0"/>
          <a:stretch/>
        </p:blipFill>
        <p:spPr>
          <a:xfrm>
            <a:off x="4680000" y="4032000"/>
            <a:ext cx="3643559" cy="2678400"/>
          </a:xfrm>
          <a:prstGeom prst="rect">
            <a:avLst/>
          </a:prstGeom>
          <a:noFill/>
          <a:ln>
            <a:noFill/>
          </a:ln>
        </p:spPr>
      </p:pic>
      <p:pic>
        <p:nvPicPr>
          <p:cNvPr id="866" name="Google Shape;866;p11"/>
          <p:cNvPicPr preferRelativeResize="0"/>
          <p:nvPr/>
        </p:nvPicPr>
        <p:blipFill rotWithShape="1">
          <a:blip r:embed="rId5">
            <a:alphaModFix/>
          </a:blip>
          <a:srcRect b="0" l="0" r="0" t="0"/>
          <a:stretch/>
        </p:blipFill>
        <p:spPr>
          <a:xfrm>
            <a:off x="8121960" y="1512000"/>
            <a:ext cx="4070160" cy="4968000"/>
          </a:xfrm>
          <a:prstGeom prst="rect">
            <a:avLst/>
          </a:prstGeom>
          <a:noFill/>
          <a:ln>
            <a:noFill/>
          </a:ln>
        </p:spPr>
      </p:pic>
      <p:sp>
        <p:nvSpPr>
          <p:cNvPr id="867" name="Google Shape;867;p11"/>
          <p:cNvSpPr txBox="1"/>
          <p:nvPr/>
        </p:nvSpPr>
        <p:spPr>
          <a:xfrm>
            <a:off x="9216315" y="1152000"/>
            <a:ext cx="1728000" cy="30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500" strike="noStrike">
                <a:latin typeface="Arial"/>
                <a:ea typeface="Arial"/>
                <a:cs typeface="Arial"/>
                <a:sym typeface="Arial"/>
              </a:rPr>
              <a:t>Example in BP</a:t>
            </a:r>
            <a:endParaRPr b="0" sz="1500" strike="noStrike">
              <a:latin typeface="Arial"/>
              <a:ea typeface="Arial"/>
              <a:cs typeface="Arial"/>
              <a:sym typeface="Arial"/>
            </a:endParaRPr>
          </a:p>
        </p:txBody>
      </p:sp>
      <p:cxnSp>
        <p:nvCxnSpPr>
          <p:cNvPr id="868" name="Google Shape;868;p11"/>
          <p:cNvCxnSpPr/>
          <p:nvPr/>
        </p:nvCxnSpPr>
        <p:spPr>
          <a:xfrm flipH="1" rot="10800000">
            <a:off x="2016000" y="5256000"/>
            <a:ext cx="6840000" cy="216000"/>
          </a:xfrm>
          <a:prstGeom prst="straightConnector1">
            <a:avLst/>
          </a:prstGeom>
          <a:noFill/>
          <a:ln cap="flat" cmpd="sng" w="9525">
            <a:solidFill>
              <a:srgbClr val="3465A4"/>
            </a:solidFill>
            <a:prstDash val="dashDot"/>
            <a:round/>
            <a:headEnd len="sm" w="sm" type="none"/>
            <a:tailEnd len="med" w="med" type="triangle"/>
          </a:ln>
        </p:spPr>
      </p:cxnSp>
      <p:cxnSp>
        <p:nvCxnSpPr>
          <p:cNvPr id="869" name="Google Shape;869;p11"/>
          <p:cNvCxnSpPr/>
          <p:nvPr/>
        </p:nvCxnSpPr>
        <p:spPr>
          <a:xfrm>
            <a:off x="7488000" y="3672000"/>
            <a:ext cx="2160000" cy="1944000"/>
          </a:xfrm>
          <a:prstGeom prst="straightConnector1">
            <a:avLst/>
          </a:prstGeom>
          <a:noFill/>
          <a:ln cap="flat" cmpd="sng" w="9525">
            <a:solidFill>
              <a:srgbClr val="3465A4"/>
            </a:solidFill>
            <a:prstDash val="dashDot"/>
            <a:round/>
            <a:headEnd len="sm" w="sm" type="none"/>
            <a:tailEnd len="med" w="med" type="triangle"/>
          </a:ln>
        </p:spPr>
      </p:cxnSp>
      <p:sp>
        <p:nvSpPr>
          <p:cNvPr id="870" name="Google Shape;870;p11"/>
          <p:cNvSpPr txBox="1"/>
          <p:nvPr/>
        </p:nvSpPr>
        <p:spPr>
          <a:xfrm>
            <a:off x="5400000" y="2952000"/>
            <a:ext cx="2592000" cy="55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500" strike="noStrike">
                <a:latin typeface="Arial"/>
                <a:ea typeface="Arial"/>
                <a:cs typeface="Arial"/>
                <a:sym typeface="Arial"/>
              </a:rPr>
              <a:t>&lt;action-name&gt;-properties</a:t>
            </a:r>
            <a:endParaRPr b="0" sz="15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 why defined here</a:t>
            </a:r>
            <a:endParaRPr b="0" sz="1800" strike="noStrike">
              <a:latin typeface="Arial"/>
              <a:ea typeface="Arial"/>
              <a:cs typeface="Arial"/>
              <a:sym typeface="Arial"/>
            </a:endParaRP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11dfb06df94_0_145"/>
          <p:cNvSpPr txBox="1"/>
          <p:nvPr/>
        </p:nvSpPr>
        <p:spPr>
          <a:xfrm>
            <a:off x="6970125" y="0"/>
            <a:ext cx="4758300" cy="1018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a:solidFill>
                  <a:srgbClr val="FFFFFF"/>
                </a:solidFill>
              </a:rPr>
              <a:t>https://github.com/onap/ccsdk-cds/tree/master/components/model-catalog/blueprint-model/test-blueprint/golden</a:t>
            </a:r>
            <a:endParaRPr b="1" sz="1000" strike="noStrike">
              <a:latin typeface="Arial"/>
              <a:ea typeface="Arial"/>
              <a:cs typeface="Arial"/>
              <a:sym typeface="Arial"/>
            </a:endParaRPr>
          </a:p>
        </p:txBody>
      </p:sp>
      <p:pic>
        <p:nvPicPr>
          <p:cNvPr id="876" name="Google Shape;876;g11dfb06df94_0_145"/>
          <p:cNvPicPr preferRelativeResize="0"/>
          <p:nvPr/>
        </p:nvPicPr>
        <p:blipFill>
          <a:blip r:embed="rId3">
            <a:alphaModFix/>
          </a:blip>
          <a:stretch>
            <a:fillRect/>
          </a:stretch>
        </p:blipFill>
        <p:spPr>
          <a:xfrm>
            <a:off x="601725" y="1018800"/>
            <a:ext cx="4277436" cy="5761149"/>
          </a:xfrm>
          <a:prstGeom prst="rect">
            <a:avLst/>
          </a:prstGeom>
          <a:noFill/>
          <a:ln>
            <a:noFill/>
          </a:ln>
        </p:spPr>
      </p:pic>
      <p:graphicFrame>
        <p:nvGraphicFramePr>
          <p:cNvPr id="877" name="Google Shape;877;g11dfb06df94_0_145"/>
          <p:cNvGraphicFramePr/>
          <p:nvPr/>
        </p:nvGraphicFramePr>
        <p:xfrm>
          <a:off x="5421750" y="1018788"/>
          <a:ext cx="3000000" cy="3000000"/>
        </p:xfrm>
        <a:graphic>
          <a:graphicData uri="http://schemas.openxmlformats.org/drawingml/2006/table">
            <a:tbl>
              <a:tblPr>
                <a:noFill/>
                <a:tableStyleId>{2FF96707-9D91-40E2-A64C-EB68FD1C63E0}</a:tableStyleId>
              </a:tblPr>
              <a:tblGrid>
                <a:gridCol w="1356150"/>
                <a:gridCol w="4804500"/>
              </a:tblGrid>
              <a:tr h="445325">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Type</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Description</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r>
              <a:tr h="731525">
                <a:tc>
                  <a:txBody>
                    <a:bodyPr/>
                    <a:lstStyle/>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4">
                            <a:extLst>
                              <a:ext uri="{A12FA001-AC4F-418D-AE19-62706E023703}">
                                <ahyp:hlinkClr val="tx"/>
                              </a:ext>
                            </a:extLst>
                          </a:hlinkClick>
                        </a:rPr>
                        <a:t>string</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Defines the version of the Controller Blueprints(CB) Simple Profile specification the template (grammar) complies with. </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1158250">
                <a:tc>
                  <a:txBody>
                    <a:bodyPr/>
                    <a:lstStyle/>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5">
                            <a:extLst>
                              <a:ext uri="{A12FA001-AC4F-418D-AE19-62706E023703}">
                                <ahyp:hlinkClr val="tx"/>
                              </a:ext>
                            </a:extLst>
                          </a:hlinkClick>
                        </a:rPr>
                        <a:t>map</a:t>
                      </a:r>
                      <a:r>
                        <a:rPr b="0" lang="en-US" sz="1400" u="none" cap="none" strike="noStrike">
                          <a:solidFill>
                            <a:srgbClr val="000000"/>
                          </a:solidFill>
                          <a:latin typeface="Calibri"/>
                          <a:ea typeface="Calibri"/>
                          <a:cs typeface="Calibri"/>
                          <a:sym typeface="Calibri"/>
                        </a:rPr>
                        <a:t> of </a:t>
                      </a:r>
                      <a:r>
                        <a:rPr b="0" lang="en-US" sz="1400" u="sng" cap="none" strike="noStrike">
                          <a:solidFill>
                            <a:srgbClr val="0563C1"/>
                          </a:solidFill>
                          <a:latin typeface="Calibri"/>
                          <a:ea typeface="Calibri"/>
                          <a:cs typeface="Calibri"/>
                          <a:sym typeface="Calibri"/>
                          <a:hlinkClick r:id="rId6">
                            <a:extLst>
                              <a:ext uri="{A12FA001-AC4F-418D-AE19-62706E023703}">
                                <ahyp:hlinkClr val="tx"/>
                              </a:ext>
                            </a:extLst>
                          </a:hlinkClick>
                        </a:rPr>
                        <a:t>string</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Defines a section used to declare additional metadata information.  Domain-specific TOSCA profile specifications may define keynames that are required for their implementations. </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944900">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a:t>
                      </a:r>
                      <a:endParaRPr b="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7">
                            <a:extLst>
                              <a:ext uri="{A12FA001-AC4F-418D-AE19-62706E023703}">
                                <ahyp:hlinkClr val="tx"/>
                              </a:ext>
                            </a:extLst>
                          </a:hlinkClick>
                        </a:rPr>
                        <a:t>Import Definitions</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Declares import statements external CB Definitions documents, may be file location or URIs relative to the service template file within the same CBA file.</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929650">
                <a:tc>
                  <a:txBody>
                    <a:bodyPr/>
                    <a:lstStyle/>
                    <a:p>
                      <a:pPr indent="0" lvl="0" marL="0" marR="0" rtl="0" algn="l">
                        <a:lnSpc>
                          <a:spcPct val="100000"/>
                        </a:lnSpc>
                        <a:spcBef>
                          <a:spcPts val="0"/>
                        </a:spcBef>
                        <a:spcAft>
                          <a:spcPts val="0"/>
                        </a:spcAft>
                        <a:buNone/>
                      </a:pPr>
                      <a:r>
                        <a:rPr lang="en-US" u="sng">
                          <a:solidFill>
                            <a:schemeClr val="hlink"/>
                          </a:solidFill>
                          <a:latin typeface="Calibri"/>
                          <a:ea typeface="Calibri"/>
                          <a:cs typeface="Calibri"/>
                          <a:sym typeface="Calibri"/>
                          <a:hlinkClick r:id="rId8"/>
                        </a:rPr>
                        <a:t>dsl definition</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a:latin typeface="Calibri"/>
                          <a:ea typeface="Calibri"/>
                          <a:cs typeface="Calibri"/>
                          <a:sym typeface="Calibri"/>
                        </a:rPr>
                        <a:t>Interaction with external systems is made dynamic and plug-able removing development cycle to support new endpoint. In order to share the external system information, TOSCA provides a way to create macros using dsl_definitions</a:t>
                      </a:r>
                      <a:endParaRPr>
                        <a:latin typeface="Calibri"/>
                        <a:ea typeface="Calibri"/>
                        <a:cs typeface="Calibri"/>
                        <a:sym typeface="Calibri"/>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1371600">
                <a:tc>
                  <a:txBody>
                    <a:bodyPr/>
                    <a:lstStyle/>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9">
                            <a:extLst>
                              <a:ext uri="{A12FA001-AC4F-418D-AE19-62706E023703}">
                                <ahyp:hlinkClr val="tx"/>
                              </a:ext>
                            </a:extLst>
                          </a:hlinkClick>
                        </a:rPr>
                        <a:t>Topology Template</a:t>
                      </a:r>
                      <a:r>
                        <a:rPr b="0" lang="en-US" sz="1400" u="none" cap="none" strike="noStrike">
                          <a:solidFill>
                            <a:srgbClr val="000000"/>
                          </a:solidFill>
                          <a:latin typeface="Calibri"/>
                          <a:ea typeface="Calibri"/>
                          <a:cs typeface="Calibri"/>
                          <a:sym typeface="Calibri"/>
                        </a:rPr>
                        <a:t> definition</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Defines the topology template of an application or service, consisting of node templates that represent the application’s or service’s components, as well as relationship templates representing relations between the components.</a:t>
                      </a:r>
                      <a:endParaRPr b="0" sz="1400" u="none" cap="none" strike="noStrike">
                        <a:latin typeface="Arial"/>
                        <a:ea typeface="Arial"/>
                        <a:cs typeface="Arial"/>
                        <a:sym typeface="Arial"/>
                      </a:endParaRPr>
                    </a:p>
                  </a:txBody>
                  <a:tcPr marT="45725" marB="45725" marR="27350" marL="273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bl>
          </a:graphicData>
        </a:graphic>
      </p:graphicFrame>
      <p:sp>
        <p:nvSpPr>
          <p:cNvPr id="878" name="Google Shape;878;g11dfb06df94_0_145"/>
          <p:cNvSpPr/>
          <p:nvPr/>
        </p:nvSpPr>
        <p:spPr>
          <a:xfrm>
            <a:off x="1185975" y="1392150"/>
            <a:ext cx="3429000" cy="16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11dfb06df94_0_145"/>
          <p:cNvSpPr/>
          <p:nvPr/>
        </p:nvSpPr>
        <p:spPr>
          <a:xfrm>
            <a:off x="1218375" y="1600600"/>
            <a:ext cx="3429000" cy="1221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11dfb06df94_0_145"/>
          <p:cNvSpPr/>
          <p:nvPr/>
        </p:nvSpPr>
        <p:spPr>
          <a:xfrm>
            <a:off x="1218375" y="2861750"/>
            <a:ext cx="3429000" cy="1697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11dfb06df94_0_145"/>
          <p:cNvSpPr/>
          <p:nvPr/>
        </p:nvSpPr>
        <p:spPr>
          <a:xfrm>
            <a:off x="1218375" y="4599600"/>
            <a:ext cx="3429000" cy="1697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11dfb06df94_0_145"/>
          <p:cNvSpPr/>
          <p:nvPr/>
        </p:nvSpPr>
        <p:spPr>
          <a:xfrm>
            <a:off x="1185975" y="6459150"/>
            <a:ext cx="3429000" cy="16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 name="Google Shape;883;g11dfb06df94_0_145"/>
          <p:cNvCxnSpPr/>
          <p:nvPr/>
        </p:nvCxnSpPr>
        <p:spPr>
          <a:xfrm>
            <a:off x="4672500" y="1476250"/>
            <a:ext cx="794100" cy="140100"/>
          </a:xfrm>
          <a:prstGeom prst="straightConnector1">
            <a:avLst/>
          </a:prstGeom>
          <a:noFill/>
          <a:ln cap="flat" cmpd="sng" w="9525">
            <a:solidFill>
              <a:schemeClr val="dk2"/>
            </a:solidFill>
            <a:prstDash val="solid"/>
            <a:round/>
            <a:headEnd len="med" w="med" type="none"/>
            <a:tailEnd len="med" w="med" type="triangle"/>
          </a:ln>
        </p:spPr>
      </p:cxnSp>
      <p:cxnSp>
        <p:nvCxnSpPr>
          <p:cNvPr id="884" name="Google Shape;884;g11dfb06df94_0_145"/>
          <p:cNvCxnSpPr>
            <a:stCxn id="879" idx="3"/>
          </p:cNvCxnSpPr>
          <p:nvPr/>
        </p:nvCxnSpPr>
        <p:spPr>
          <a:xfrm>
            <a:off x="4647375" y="2211100"/>
            <a:ext cx="800700" cy="199500"/>
          </a:xfrm>
          <a:prstGeom prst="straightConnector1">
            <a:avLst/>
          </a:prstGeom>
          <a:noFill/>
          <a:ln cap="flat" cmpd="sng" w="9525">
            <a:solidFill>
              <a:schemeClr val="dk2"/>
            </a:solidFill>
            <a:prstDash val="solid"/>
            <a:round/>
            <a:headEnd len="med" w="med" type="none"/>
            <a:tailEnd len="med" w="med" type="triangle"/>
          </a:ln>
        </p:spPr>
      </p:cxnSp>
      <p:cxnSp>
        <p:nvCxnSpPr>
          <p:cNvPr id="885" name="Google Shape;885;g11dfb06df94_0_145"/>
          <p:cNvCxnSpPr>
            <a:stCxn id="880" idx="3"/>
          </p:cNvCxnSpPr>
          <p:nvPr/>
        </p:nvCxnSpPr>
        <p:spPr>
          <a:xfrm>
            <a:off x="4647375" y="3710600"/>
            <a:ext cx="771900" cy="176100"/>
          </a:xfrm>
          <a:prstGeom prst="straightConnector1">
            <a:avLst/>
          </a:prstGeom>
          <a:noFill/>
          <a:ln cap="flat" cmpd="sng" w="9525">
            <a:solidFill>
              <a:schemeClr val="dk2"/>
            </a:solidFill>
            <a:prstDash val="solid"/>
            <a:round/>
            <a:headEnd len="med" w="med" type="none"/>
            <a:tailEnd len="med" w="med" type="triangle"/>
          </a:ln>
        </p:spPr>
      </p:cxnSp>
      <p:cxnSp>
        <p:nvCxnSpPr>
          <p:cNvPr id="886" name="Google Shape;886;g11dfb06df94_0_145"/>
          <p:cNvCxnSpPr>
            <a:stCxn id="881" idx="3"/>
          </p:cNvCxnSpPr>
          <p:nvPr/>
        </p:nvCxnSpPr>
        <p:spPr>
          <a:xfrm flipH="1" rot="10800000">
            <a:off x="4647375" y="4933350"/>
            <a:ext cx="790500" cy="515100"/>
          </a:xfrm>
          <a:prstGeom prst="straightConnector1">
            <a:avLst/>
          </a:prstGeom>
          <a:noFill/>
          <a:ln cap="flat" cmpd="sng" w="9525">
            <a:solidFill>
              <a:schemeClr val="dk2"/>
            </a:solidFill>
            <a:prstDash val="solid"/>
            <a:round/>
            <a:headEnd len="med" w="med" type="none"/>
            <a:tailEnd len="med" w="med" type="triangle"/>
          </a:ln>
        </p:spPr>
      </p:cxnSp>
      <p:cxnSp>
        <p:nvCxnSpPr>
          <p:cNvPr id="887" name="Google Shape;887;g11dfb06df94_0_145"/>
          <p:cNvCxnSpPr>
            <a:stCxn id="882" idx="3"/>
          </p:cNvCxnSpPr>
          <p:nvPr/>
        </p:nvCxnSpPr>
        <p:spPr>
          <a:xfrm flipH="1" rot="10800000">
            <a:off x="4614975" y="6035700"/>
            <a:ext cx="813600" cy="507600"/>
          </a:xfrm>
          <a:prstGeom prst="straightConnector1">
            <a:avLst/>
          </a:prstGeom>
          <a:noFill/>
          <a:ln cap="flat" cmpd="sng" w="9525">
            <a:solidFill>
              <a:schemeClr val="dk2"/>
            </a:solidFill>
            <a:prstDash val="solid"/>
            <a:round/>
            <a:headEnd len="med" w="med" type="none"/>
            <a:tailEnd len="med" w="med" type="triangle"/>
          </a:ln>
        </p:spPr>
      </p:cxnSp>
      <p:sp>
        <p:nvSpPr>
          <p:cNvPr id="888" name="Google Shape;888;g11dfb06df94_0_145"/>
          <p:cNvSpPr txBox="1"/>
          <p:nvPr/>
        </p:nvSpPr>
        <p:spPr>
          <a:xfrm>
            <a:off x="238323" y="189350"/>
            <a:ext cx="70308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Example BP: Golden Blueprint </a:t>
            </a:r>
            <a:endParaRPr b="0" sz="360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11dfb06df94_0_162"/>
          <p:cNvSpPr txBox="1"/>
          <p:nvPr/>
        </p:nvSpPr>
        <p:spPr>
          <a:xfrm>
            <a:off x="6988800" y="0"/>
            <a:ext cx="4739700" cy="1018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a:solidFill>
                  <a:srgbClr val="FFFFFF"/>
                </a:solidFill>
              </a:rPr>
              <a:t>https://github.com/onap/ccsdk-cds/tree/master/components/model-catalog/blueprint-model/test-blueprint/golden</a:t>
            </a:r>
            <a:endParaRPr b="1" sz="1000" strike="noStrike">
              <a:latin typeface="Arial"/>
              <a:ea typeface="Arial"/>
              <a:cs typeface="Arial"/>
              <a:sym typeface="Arial"/>
            </a:endParaRPr>
          </a:p>
        </p:txBody>
      </p:sp>
      <p:graphicFrame>
        <p:nvGraphicFramePr>
          <p:cNvPr id="894" name="Google Shape;894;g11dfb06df94_0_162"/>
          <p:cNvGraphicFramePr/>
          <p:nvPr/>
        </p:nvGraphicFramePr>
        <p:xfrm>
          <a:off x="4452435" y="1018775"/>
          <a:ext cx="3000000" cy="3000000"/>
        </p:xfrm>
        <a:graphic>
          <a:graphicData uri="http://schemas.openxmlformats.org/drawingml/2006/table">
            <a:tbl>
              <a:tblPr>
                <a:noFill/>
                <a:tableStyleId>{2FF96707-9D91-40E2-A64C-EB68FD1C63E0}</a:tableStyleId>
              </a:tblPr>
              <a:tblGrid>
                <a:gridCol w="1818500"/>
                <a:gridCol w="5770675"/>
              </a:tblGrid>
              <a:tr h="397500">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Type</a:t>
                      </a:r>
                      <a:endParaRPr b="0" sz="16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Description</a:t>
                      </a:r>
                      <a:endParaRPr b="0" sz="16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r>
              <a:tr h="57322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3">
                            <a:extLst>
                              <a:ext uri="{A12FA001-AC4F-418D-AE19-62706E023703}">
                                <ahyp:hlinkClr val="tx"/>
                              </a:ext>
                            </a:extLst>
                          </a:hlinkClick>
                        </a:rPr>
                        <a:t>parameter definitions</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input parameters (i.e., as parameter definitions) for the Topology Template.</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492000">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imperative workflow definitions</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map of imperative workflow definition for the Topology Template.</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40607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4">
                            <a:extLst>
                              <a:ext uri="{A12FA001-AC4F-418D-AE19-62706E023703}">
                                <ahyp:hlinkClr val="tx"/>
                              </a:ext>
                            </a:extLst>
                          </a:hlinkClick>
                        </a:rPr>
                        <a:t>node templates</a:t>
                      </a:r>
                      <a:endParaRPr b="0" sz="1400" u="none" cap="none" strike="noStrike">
                        <a:solidFill>
                          <a:srgbClr val="000000"/>
                        </a:solidFill>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node template definitions for the Topology Template.</a:t>
                      </a:r>
                      <a:endParaRPr b="0" sz="1400" u="none" cap="none" strike="noStrike">
                        <a:solidFill>
                          <a:srgbClr val="000000"/>
                        </a:solidFill>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bl>
          </a:graphicData>
        </a:graphic>
      </p:graphicFrame>
      <p:pic>
        <p:nvPicPr>
          <p:cNvPr id="895" name="Google Shape;895;g11dfb06df94_0_162"/>
          <p:cNvPicPr preferRelativeResize="0"/>
          <p:nvPr/>
        </p:nvPicPr>
        <p:blipFill>
          <a:blip r:embed="rId5">
            <a:alphaModFix/>
          </a:blip>
          <a:stretch>
            <a:fillRect/>
          </a:stretch>
        </p:blipFill>
        <p:spPr>
          <a:xfrm>
            <a:off x="161750" y="1245950"/>
            <a:ext cx="3698242" cy="1306125"/>
          </a:xfrm>
          <a:prstGeom prst="rect">
            <a:avLst/>
          </a:prstGeom>
          <a:noFill/>
          <a:ln>
            <a:noFill/>
          </a:ln>
        </p:spPr>
      </p:pic>
      <p:cxnSp>
        <p:nvCxnSpPr>
          <p:cNvPr id="896" name="Google Shape;896;g11dfb06df94_0_162"/>
          <p:cNvCxnSpPr/>
          <p:nvPr/>
        </p:nvCxnSpPr>
        <p:spPr>
          <a:xfrm>
            <a:off x="3223450" y="1719175"/>
            <a:ext cx="1242600" cy="457800"/>
          </a:xfrm>
          <a:prstGeom prst="straightConnector1">
            <a:avLst/>
          </a:prstGeom>
          <a:noFill/>
          <a:ln cap="flat" cmpd="sng" w="9525">
            <a:solidFill>
              <a:schemeClr val="dk2"/>
            </a:solidFill>
            <a:prstDash val="solid"/>
            <a:round/>
            <a:headEnd len="med" w="med" type="none"/>
            <a:tailEnd len="med" w="med" type="triangle"/>
          </a:ln>
        </p:spPr>
      </p:cxnSp>
      <p:cxnSp>
        <p:nvCxnSpPr>
          <p:cNvPr id="897" name="Google Shape;897;g11dfb06df94_0_162"/>
          <p:cNvCxnSpPr/>
          <p:nvPr/>
        </p:nvCxnSpPr>
        <p:spPr>
          <a:xfrm>
            <a:off x="3690625" y="2064875"/>
            <a:ext cx="756900" cy="532500"/>
          </a:xfrm>
          <a:prstGeom prst="straightConnector1">
            <a:avLst/>
          </a:prstGeom>
          <a:noFill/>
          <a:ln cap="flat" cmpd="sng" w="9525">
            <a:solidFill>
              <a:schemeClr val="dk2"/>
            </a:solidFill>
            <a:prstDash val="solid"/>
            <a:round/>
            <a:headEnd len="med" w="med" type="none"/>
            <a:tailEnd len="med" w="med" type="triangle"/>
          </a:ln>
        </p:spPr>
      </p:cxnSp>
      <p:sp>
        <p:nvSpPr>
          <p:cNvPr id="898" name="Google Shape;898;g11dfb06df94_0_162"/>
          <p:cNvSpPr txBox="1"/>
          <p:nvPr/>
        </p:nvSpPr>
        <p:spPr>
          <a:xfrm>
            <a:off x="112125" y="2567950"/>
            <a:ext cx="40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Note: Workflow executes node either of type component or DG. Refer Workflow section for details</a:t>
            </a:r>
            <a:endParaRPr sz="1200"/>
          </a:p>
        </p:txBody>
      </p:sp>
      <p:pic>
        <p:nvPicPr>
          <p:cNvPr id="899" name="Google Shape;899;g11dfb06df94_0_162"/>
          <p:cNvPicPr preferRelativeResize="0"/>
          <p:nvPr/>
        </p:nvPicPr>
        <p:blipFill>
          <a:blip r:embed="rId6">
            <a:alphaModFix/>
          </a:blip>
          <a:stretch>
            <a:fillRect/>
          </a:stretch>
        </p:blipFill>
        <p:spPr>
          <a:xfrm>
            <a:off x="73400" y="3104100"/>
            <a:ext cx="6577176" cy="3753900"/>
          </a:xfrm>
          <a:prstGeom prst="rect">
            <a:avLst/>
          </a:prstGeom>
          <a:noFill/>
          <a:ln>
            <a:noFill/>
          </a:ln>
        </p:spPr>
      </p:pic>
      <p:graphicFrame>
        <p:nvGraphicFramePr>
          <p:cNvPr id="900" name="Google Shape;900;g11dfb06df94_0_162"/>
          <p:cNvGraphicFramePr/>
          <p:nvPr/>
        </p:nvGraphicFramePr>
        <p:xfrm>
          <a:off x="6852800" y="4296563"/>
          <a:ext cx="3000000" cy="3000000"/>
        </p:xfrm>
        <a:graphic>
          <a:graphicData uri="http://schemas.openxmlformats.org/drawingml/2006/table">
            <a:tbl>
              <a:tblPr>
                <a:noFill/>
                <a:tableStyleId>{2FF96707-9D91-40E2-A64C-EB68FD1C63E0}</a:tableStyleId>
              </a:tblPr>
              <a:tblGrid>
                <a:gridCol w="1452550"/>
                <a:gridCol w="3812450"/>
              </a:tblGrid>
              <a:tr h="304800">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Type</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Description</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r>
              <a:tr h="51817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endParaRPr b="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7">
                            <a:extLst>
                              <a:ext uri="{A12FA001-AC4F-418D-AE19-62706E023703}">
                                <ahyp:hlinkClr val="tx"/>
                              </a:ext>
                            </a:extLst>
                          </a:hlinkClick>
                        </a:rPr>
                        <a:t>property definitions</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input parameter definitions.</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304800">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8">
                            <a:extLst>
                              <a:ext uri="{A12FA001-AC4F-418D-AE19-62706E023703}">
                                <ahyp:hlinkClr val="tx"/>
                              </a:ext>
                            </a:extLst>
                          </a:hlinkClick>
                        </a:rPr>
                        <a:t>step definitions</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valid Node Templates or Groups the Policy can be applied to.</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endParaRPr b="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9">
                            <a:extLst>
                              <a:ext uri="{A12FA001-AC4F-418D-AE19-62706E023703}">
                                <ahyp:hlinkClr val="tx"/>
                              </a:ext>
                            </a:extLst>
                          </a:hlinkClick>
                        </a:rPr>
                        <a:t>property definitions</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input parameter definitions along with values or expressions.</a:t>
                      </a:r>
                      <a:endParaRPr b="0" sz="1400" u="none" cap="none" strike="noStrike">
                        <a:latin typeface="Arial"/>
                        <a:ea typeface="Arial"/>
                        <a:cs typeface="Arial"/>
                        <a:sym typeface="Arial"/>
                      </a:endParaRPr>
                    </a:p>
                  </a:txBody>
                  <a:tcPr marT="45725" marB="45725" marR="72725" marL="7272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bl>
          </a:graphicData>
        </a:graphic>
      </p:graphicFrame>
      <p:cxnSp>
        <p:nvCxnSpPr>
          <p:cNvPr id="901" name="Google Shape;901;g11dfb06df94_0_162"/>
          <p:cNvCxnSpPr/>
          <p:nvPr/>
        </p:nvCxnSpPr>
        <p:spPr>
          <a:xfrm>
            <a:off x="1083825" y="3868125"/>
            <a:ext cx="5764800" cy="9531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g11dfb06df94_0_162"/>
          <p:cNvCxnSpPr/>
          <p:nvPr/>
        </p:nvCxnSpPr>
        <p:spPr>
          <a:xfrm>
            <a:off x="1074475" y="5082775"/>
            <a:ext cx="5764800" cy="5139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g11dfb06df94_0_162"/>
          <p:cNvCxnSpPr/>
          <p:nvPr/>
        </p:nvCxnSpPr>
        <p:spPr>
          <a:xfrm>
            <a:off x="1214625" y="5811550"/>
            <a:ext cx="5643300" cy="504600"/>
          </a:xfrm>
          <a:prstGeom prst="straightConnector1">
            <a:avLst/>
          </a:prstGeom>
          <a:noFill/>
          <a:ln cap="flat" cmpd="sng" w="9525">
            <a:solidFill>
              <a:schemeClr val="dk2"/>
            </a:solidFill>
            <a:prstDash val="solid"/>
            <a:round/>
            <a:headEnd len="med" w="med" type="none"/>
            <a:tailEnd len="med" w="med" type="triangle"/>
          </a:ln>
        </p:spPr>
      </p:cxnSp>
      <p:sp>
        <p:nvSpPr>
          <p:cNvPr id="904" name="Google Shape;904;g11dfb06df94_0_162"/>
          <p:cNvSpPr txBox="1"/>
          <p:nvPr/>
        </p:nvSpPr>
        <p:spPr>
          <a:xfrm>
            <a:off x="238323" y="189350"/>
            <a:ext cx="70308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Example BP: Golden Blueprint </a:t>
            </a:r>
            <a:endParaRPr b="0" sz="3600"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11dfb06df94_0_177"/>
          <p:cNvSpPr txBox="1"/>
          <p:nvPr/>
        </p:nvSpPr>
        <p:spPr>
          <a:xfrm>
            <a:off x="7409250" y="0"/>
            <a:ext cx="4319100" cy="1018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600">
                <a:solidFill>
                  <a:srgbClr val="FFFFFF"/>
                </a:solidFill>
              </a:rPr>
              <a:t>https://github.com/onap/ccsdk-cds/tree/master/components/model-catalog/blueprint-model/test-blueprint/golden</a:t>
            </a:r>
            <a:endParaRPr b="1" sz="1000" strike="noStrike">
              <a:latin typeface="Arial"/>
              <a:ea typeface="Arial"/>
              <a:cs typeface="Arial"/>
              <a:sym typeface="Arial"/>
            </a:endParaRPr>
          </a:p>
        </p:txBody>
      </p:sp>
      <p:graphicFrame>
        <p:nvGraphicFramePr>
          <p:cNvPr id="910" name="Google Shape;910;g11dfb06df94_0_177"/>
          <p:cNvGraphicFramePr/>
          <p:nvPr/>
        </p:nvGraphicFramePr>
        <p:xfrm>
          <a:off x="5346445" y="1245740"/>
          <a:ext cx="3000000" cy="3000000"/>
        </p:xfrm>
        <a:graphic>
          <a:graphicData uri="http://schemas.openxmlformats.org/drawingml/2006/table">
            <a:tbl>
              <a:tblPr>
                <a:noFill/>
                <a:tableStyleId>{2FF96707-9D91-40E2-A64C-EB68FD1C63E0}</a:tableStyleId>
              </a:tblPr>
              <a:tblGrid>
                <a:gridCol w="1099525"/>
                <a:gridCol w="603650"/>
                <a:gridCol w="1746375"/>
                <a:gridCol w="3162250"/>
              </a:tblGrid>
              <a:tr h="579125">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Node Template Keys</a:t>
                      </a:r>
                      <a:endParaRPr b="0" sz="16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Required</a:t>
                      </a:r>
                      <a:endParaRPr b="0" sz="16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Type</a:t>
                      </a:r>
                      <a:endParaRPr b="0" sz="16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Description</a:t>
                      </a:r>
                      <a:endParaRPr b="0" sz="16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type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yes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3">
                            <a:extLst>
                              <a:ext uri="{A12FA001-AC4F-418D-AE19-62706E023703}">
                                <ahyp:hlinkClr val="tx"/>
                              </a:ext>
                            </a:extLst>
                          </a:hlinkClick>
                        </a:rPr>
                        <a:t>string</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required name of the Node Type the Node Template is based upon.</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3048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description</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sng" cap="none" strike="noStrike">
                          <a:solidFill>
                            <a:srgbClr val="0563C1"/>
                          </a:solidFill>
                          <a:latin typeface="Calibri"/>
                          <a:ea typeface="Calibri"/>
                          <a:cs typeface="Calibri"/>
                          <a:sym typeface="Calibri"/>
                          <a:hlinkClick r:id="rId4">
                            <a:extLst>
                              <a:ext uri="{A12FA001-AC4F-418D-AE19-62706E023703}">
                                <ahyp:hlinkClr val="tx"/>
                              </a:ext>
                            </a:extLst>
                          </a:hlinkClick>
                        </a:rPr>
                        <a:t>description</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description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properties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5">
                            <a:extLst>
                              <a:ext uri="{A12FA001-AC4F-418D-AE19-62706E023703}">
                                <ahyp:hlinkClr val="tx"/>
                              </a:ext>
                            </a:extLst>
                          </a:hlinkClick>
                        </a:rPr>
                        <a:t>property assignments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property value assignments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attributes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6">
                            <a:extLst>
                              <a:ext uri="{A12FA001-AC4F-418D-AE19-62706E023703}">
                                <ahyp:hlinkClr val="tx"/>
                              </a:ext>
                            </a:extLst>
                          </a:hlinkClick>
                        </a:rPr>
                        <a:t>attribute assignments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attribute value assignments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requirements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7">
                            <a:extLst>
                              <a:ext uri="{A12FA001-AC4F-418D-AE19-62706E023703}">
                                <ahyp:hlinkClr val="tx"/>
                              </a:ext>
                            </a:extLst>
                          </a:hlinkClick>
                        </a:rPr>
                        <a:t>requirement assignments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requirement assignments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capabilities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8">
                            <a:extLst>
                              <a:ext uri="{A12FA001-AC4F-418D-AE19-62706E023703}">
                                <ahyp:hlinkClr val="tx"/>
                              </a:ext>
                            </a:extLst>
                          </a:hlinkClick>
                        </a:rPr>
                        <a:t>capability assignments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capability assignments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interfaces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9">
                            <a:extLst>
                              <a:ext uri="{A12FA001-AC4F-418D-AE19-62706E023703}">
                                <ahyp:hlinkClr val="tx"/>
                              </a:ext>
                            </a:extLst>
                          </a:hlinkClick>
                        </a:rPr>
                        <a:t>interface definitions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named interface definitions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518175">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artifacts</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10">
                            <a:extLst>
                              <a:ext uri="{A12FA001-AC4F-418D-AE19-62706E023703}">
                                <ahyp:hlinkClr val="tx"/>
                              </a:ext>
                            </a:extLst>
                          </a:hlinkClick>
                        </a:rPr>
                        <a:t>artifact definitions</a:t>
                      </a:r>
                      <a:endParaRPr b="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 </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named artifact definitions for the Node Template.</a:t>
                      </a:r>
                      <a:endParaRPr b="0" sz="1400" u="none" cap="none" strike="noStrike">
                        <a:latin typeface="Arial"/>
                        <a:ea typeface="Arial"/>
                        <a:cs typeface="Arial"/>
                        <a:sym typeface="Arial"/>
                      </a:endParaRPr>
                    </a:p>
                  </a:txBody>
                  <a:tcPr marT="45725" marB="45725" marR="41050" marL="410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bl>
          </a:graphicData>
        </a:graphic>
      </p:graphicFrame>
      <p:pic>
        <p:nvPicPr>
          <p:cNvPr id="911" name="Google Shape;911;g11dfb06df94_0_177"/>
          <p:cNvPicPr preferRelativeResize="0"/>
          <p:nvPr/>
        </p:nvPicPr>
        <p:blipFill>
          <a:blip r:embed="rId11">
            <a:alphaModFix/>
          </a:blip>
          <a:stretch>
            <a:fillRect/>
          </a:stretch>
        </p:blipFill>
        <p:spPr>
          <a:xfrm>
            <a:off x="0" y="1037828"/>
            <a:ext cx="4799680" cy="5820175"/>
          </a:xfrm>
          <a:prstGeom prst="rect">
            <a:avLst/>
          </a:prstGeom>
          <a:noFill/>
          <a:ln>
            <a:noFill/>
          </a:ln>
        </p:spPr>
      </p:pic>
      <p:cxnSp>
        <p:nvCxnSpPr>
          <p:cNvPr id="912" name="Google Shape;912;g11dfb06df94_0_177"/>
          <p:cNvCxnSpPr/>
          <p:nvPr/>
        </p:nvCxnSpPr>
        <p:spPr>
          <a:xfrm>
            <a:off x="1504275" y="1541650"/>
            <a:ext cx="3840300" cy="275610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g11dfb06df94_0_177"/>
          <p:cNvCxnSpPr/>
          <p:nvPr/>
        </p:nvCxnSpPr>
        <p:spPr>
          <a:xfrm>
            <a:off x="1364125" y="2784300"/>
            <a:ext cx="4008300" cy="256020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g11dfb06df94_0_177"/>
          <p:cNvCxnSpPr/>
          <p:nvPr/>
        </p:nvCxnSpPr>
        <p:spPr>
          <a:xfrm>
            <a:off x="1280025" y="5054750"/>
            <a:ext cx="4083000" cy="8595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g11dfb06df94_0_177"/>
          <p:cNvCxnSpPr/>
          <p:nvPr/>
        </p:nvCxnSpPr>
        <p:spPr>
          <a:xfrm>
            <a:off x="990400" y="1364125"/>
            <a:ext cx="4382100" cy="9249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g11dfb06df94_0_177"/>
          <p:cNvSpPr txBox="1"/>
          <p:nvPr/>
        </p:nvSpPr>
        <p:spPr>
          <a:xfrm>
            <a:off x="238323" y="189350"/>
            <a:ext cx="70308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Example BP: Golden Blueprint </a:t>
            </a:r>
            <a:endParaRPr b="0" sz="3600"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graphicFrame>
        <p:nvGraphicFramePr>
          <p:cNvPr id="922" name="Google Shape;922;g11dfb06df94_0_188"/>
          <p:cNvGraphicFramePr/>
          <p:nvPr/>
        </p:nvGraphicFramePr>
        <p:xfrm>
          <a:off x="4813800" y="1179000"/>
          <a:ext cx="3000000" cy="3000000"/>
        </p:xfrm>
        <a:graphic>
          <a:graphicData uri="http://schemas.openxmlformats.org/drawingml/2006/table">
            <a:tbl>
              <a:tblPr>
                <a:noFill/>
                <a:tableStyleId>{2FF96707-9D91-40E2-A64C-EB68FD1C63E0}</a:tableStyleId>
              </a:tblPr>
              <a:tblGrid>
                <a:gridCol w="845975"/>
                <a:gridCol w="567275"/>
                <a:gridCol w="1340950"/>
                <a:gridCol w="4354850"/>
              </a:tblGrid>
              <a:tr h="646925">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Operation Definition  Keys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Required</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Type</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Description</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D9D9D9"/>
                    </a:solidFill>
                  </a:tcPr>
                </a:tc>
              </a:tr>
              <a:tr h="646925">
                <a:tc rowSpan="2">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inputs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3">
                            <a:extLst>
                              <a:ext uri="{A12FA001-AC4F-418D-AE19-62706E023703}">
                                <ahyp:hlinkClr val="tx"/>
                              </a:ext>
                            </a:extLst>
                          </a:hlinkClick>
                        </a:rPr>
                        <a:t>property definitions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input property definitions available to all defined operations for interface definitions that are within Node or Relationship Type definitions. </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646925">
                <a:tc vMerge="1"/>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4">
                            <a:extLst>
                              <a:ext uri="{A12FA001-AC4F-418D-AE19-62706E023703}">
                                <ahyp:hlinkClr val="tx"/>
                              </a:ext>
                            </a:extLst>
                          </a:hlinkClick>
                        </a:rPr>
                        <a:t>property assignments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input property assignments (i.e., parameters assignments) for interface definitions that are within Node or Relationship Template definitions. </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646925">
                <a:tc rowSpan="2">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outputs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5">
                            <a:extLst>
                              <a:ext uri="{A12FA001-AC4F-418D-AE19-62706E023703}">
                                <ahyp:hlinkClr val="tx"/>
                              </a:ext>
                            </a:extLst>
                          </a:hlinkClick>
                        </a:rPr>
                        <a:t>property definitions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output property definitions available to all defined operations for interface definitions that are within Node or Relationship Type definitions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r>
              <a:tr h="646925">
                <a:tc vMerge="1"/>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list of </a:t>
                      </a:r>
                      <a:r>
                        <a:rPr b="0" lang="en-US" sz="1400" u="sng" cap="none" strike="noStrike">
                          <a:solidFill>
                            <a:srgbClr val="0563C1"/>
                          </a:solidFill>
                          <a:latin typeface="Calibri"/>
                          <a:ea typeface="Calibri"/>
                          <a:cs typeface="Calibri"/>
                          <a:sym typeface="Calibri"/>
                          <a:hlinkClick r:id="rId6">
                            <a:extLst>
                              <a:ext uri="{A12FA001-AC4F-418D-AE19-62706E023703}">
                                <ahyp:hlinkClr val="tx"/>
                              </a:ext>
                            </a:extLst>
                          </a:hlinkClick>
                        </a:rPr>
                        <a:t>property assignments</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list of output property assignments (i.e., parameters assignments) for interface definitions that are within Node or Relationship Template definitions. </a:t>
                      </a:r>
                      <a:endParaRPr b="0" sz="1400" u="none" cap="none" strike="noStrike">
                        <a:latin typeface="Arial"/>
                        <a:ea typeface="Arial"/>
                        <a:cs typeface="Arial"/>
                        <a:sym typeface="Arial"/>
                      </a:endParaRPr>
                    </a:p>
                  </a:txBody>
                  <a:tcPr marT="45725" marB="45725" marR="20150" marL="201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00"/>
                    </a:solidFill>
                  </a:tcPr>
                </a:tc>
              </a:tr>
              <a:tr h="6642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implementation</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Operation </a:t>
                      </a:r>
                      <a:r>
                        <a:rPr b="0" lang="en-US" sz="1400" u="sng" cap="none" strike="noStrike">
                          <a:solidFill>
                            <a:srgbClr val="0070C0"/>
                          </a:solidFill>
                          <a:latin typeface="Calibri"/>
                          <a:ea typeface="Calibri"/>
                          <a:cs typeface="Calibri"/>
                          <a:sym typeface="Calibri"/>
                        </a:rPr>
                        <a:t>implementation definition</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The optional definition for operation implementations.</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3048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policies</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C5E0B4"/>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no</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C5E0B4"/>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String[]</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C5E0B4"/>
                    </a:solidFill>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 optional list of Policy definition name for the Operation Definition.</a:t>
                      </a:r>
                      <a:endParaRPr b="0" sz="1400" u="none" cap="none" strike="noStrike">
                        <a:latin typeface="Arial"/>
                        <a:ea typeface="Arial"/>
                        <a:cs typeface="Arial"/>
                        <a:sym typeface="Arial"/>
                      </a:endParaRPr>
                    </a:p>
                  </a:txBody>
                  <a:tcPr marT="45725" marB="45725" marR="37075" marL="37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C5E0B4"/>
                    </a:solidFill>
                  </a:tcPr>
                </a:tc>
              </a:tr>
            </a:tbl>
          </a:graphicData>
        </a:graphic>
      </p:graphicFrame>
      <p:pic>
        <p:nvPicPr>
          <p:cNvPr id="923" name="Google Shape;923;g11dfb06df94_0_188"/>
          <p:cNvPicPr preferRelativeResize="0"/>
          <p:nvPr/>
        </p:nvPicPr>
        <p:blipFill>
          <a:blip r:embed="rId7">
            <a:alphaModFix/>
          </a:blip>
          <a:stretch>
            <a:fillRect/>
          </a:stretch>
        </p:blipFill>
        <p:spPr>
          <a:xfrm>
            <a:off x="68325" y="1532413"/>
            <a:ext cx="3762375" cy="4200525"/>
          </a:xfrm>
          <a:prstGeom prst="rect">
            <a:avLst/>
          </a:prstGeom>
          <a:noFill/>
          <a:ln>
            <a:noFill/>
          </a:ln>
        </p:spPr>
      </p:pic>
      <p:sp>
        <p:nvSpPr>
          <p:cNvPr id="924" name="Google Shape;924;g11dfb06df94_0_188"/>
          <p:cNvSpPr txBox="1"/>
          <p:nvPr/>
        </p:nvSpPr>
        <p:spPr>
          <a:xfrm>
            <a:off x="214900" y="1130550"/>
            <a:ext cx="32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Activation Blueprint</a:t>
            </a:r>
            <a:endParaRPr/>
          </a:p>
        </p:txBody>
      </p:sp>
      <p:cxnSp>
        <p:nvCxnSpPr>
          <p:cNvPr id="925" name="Google Shape;925;g11dfb06df94_0_188"/>
          <p:cNvCxnSpPr/>
          <p:nvPr/>
        </p:nvCxnSpPr>
        <p:spPr>
          <a:xfrm flipH="1" rot="10800000">
            <a:off x="2074225" y="2083550"/>
            <a:ext cx="2784300" cy="1485600"/>
          </a:xfrm>
          <a:prstGeom prst="straightConnector1">
            <a:avLst/>
          </a:prstGeom>
          <a:noFill/>
          <a:ln cap="flat" cmpd="sng" w="9525">
            <a:solidFill>
              <a:schemeClr val="dk2"/>
            </a:solidFill>
            <a:prstDash val="solid"/>
            <a:round/>
            <a:headEnd len="med" w="med" type="none"/>
            <a:tailEnd len="med" w="med" type="triangle"/>
          </a:ln>
        </p:spPr>
      </p:cxnSp>
      <p:cxnSp>
        <p:nvCxnSpPr>
          <p:cNvPr id="926" name="Google Shape;926;g11dfb06df94_0_188"/>
          <p:cNvCxnSpPr/>
          <p:nvPr/>
        </p:nvCxnSpPr>
        <p:spPr>
          <a:xfrm flipH="1" rot="10800000">
            <a:off x="2092900" y="3690775"/>
            <a:ext cx="2709600" cy="485700"/>
          </a:xfrm>
          <a:prstGeom prst="straightConnector1">
            <a:avLst/>
          </a:prstGeom>
          <a:noFill/>
          <a:ln cap="flat" cmpd="sng" w="9525">
            <a:solidFill>
              <a:schemeClr val="dk2"/>
            </a:solidFill>
            <a:prstDash val="solid"/>
            <a:round/>
            <a:headEnd len="med" w="med" type="none"/>
            <a:tailEnd len="med" w="med" type="triangle"/>
          </a:ln>
        </p:spPr>
      </p:cxnSp>
      <p:cxnSp>
        <p:nvCxnSpPr>
          <p:cNvPr id="927" name="Google Shape;927;g11dfb06df94_0_188"/>
          <p:cNvCxnSpPr/>
          <p:nvPr/>
        </p:nvCxnSpPr>
        <p:spPr>
          <a:xfrm>
            <a:off x="2662850" y="2896425"/>
            <a:ext cx="2186400" cy="2130300"/>
          </a:xfrm>
          <a:prstGeom prst="straightConnector1">
            <a:avLst/>
          </a:prstGeom>
          <a:noFill/>
          <a:ln cap="flat" cmpd="sng" w="9525">
            <a:solidFill>
              <a:schemeClr val="dk2"/>
            </a:solidFill>
            <a:prstDash val="solid"/>
            <a:round/>
            <a:headEnd len="med" w="med" type="none"/>
            <a:tailEnd len="med" w="med" type="triangle"/>
          </a:ln>
        </p:spPr>
      </p:cxnSp>
      <p:sp>
        <p:nvSpPr>
          <p:cNvPr id="928" name="Google Shape;928;g11dfb06df94_0_188"/>
          <p:cNvSpPr txBox="1"/>
          <p:nvPr/>
        </p:nvSpPr>
        <p:spPr>
          <a:xfrm>
            <a:off x="238323" y="189350"/>
            <a:ext cx="70308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Example BP: </a:t>
            </a:r>
            <a:r>
              <a:rPr lang="en-US" sz="3600">
                <a:solidFill>
                  <a:srgbClr val="FFFFFF"/>
                </a:solidFill>
              </a:rPr>
              <a:t>Golden Blueprint </a:t>
            </a:r>
            <a:endParaRPr b="0" sz="3600" strike="noStrike">
              <a:latin typeface="Arial"/>
              <a:ea typeface="Arial"/>
              <a:cs typeface="Arial"/>
              <a:sym typeface="Arial"/>
            </a:endParaRPr>
          </a:p>
        </p:txBody>
      </p:sp>
      <p:sp>
        <p:nvSpPr>
          <p:cNvPr id="929" name="Google Shape;929;g11dfb06df94_0_188"/>
          <p:cNvSpPr txBox="1"/>
          <p:nvPr/>
        </p:nvSpPr>
        <p:spPr>
          <a:xfrm>
            <a:off x="6705600" y="0"/>
            <a:ext cx="538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https://github.com/onap/ccsdk-cds/tree/master/components/model-catalog/blueprint-model/test-blueprint/baseconfiguration</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11dfb06df94_0_135"/>
          <p:cNvSpPr txBox="1"/>
          <p:nvPr/>
        </p:nvSpPr>
        <p:spPr>
          <a:xfrm>
            <a:off x="56050" y="2840375"/>
            <a:ext cx="12135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t>Some Addition Offerings/Features</a:t>
            </a:r>
            <a:endParaRPr sz="3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1dfb06df94_0_0"/>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CDS Overview</a:t>
            </a:r>
            <a:endParaRPr b="0" i="0" sz="3600" u="none" cap="none" strike="noStrike">
              <a:solidFill>
                <a:srgbClr val="000000"/>
              </a:solidFill>
              <a:latin typeface="Calibri"/>
              <a:ea typeface="Calibri"/>
              <a:cs typeface="Calibri"/>
              <a:sym typeface="Calibri"/>
            </a:endParaRPr>
          </a:p>
        </p:txBody>
      </p:sp>
      <p:sp>
        <p:nvSpPr>
          <p:cNvPr id="174" name="Google Shape;174;g11dfb06df94_0_0"/>
          <p:cNvSpPr/>
          <p:nvPr/>
        </p:nvSpPr>
        <p:spPr>
          <a:xfrm>
            <a:off x="0" y="5167125"/>
            <a:ext cx="12192000" cy="1681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US" sz="1200"/>
              <a:t>CDS is </a:t>
            </a:r>
            <a:r>
              <a:rPr b="1" lang="en-US" sz="1200"/>
              <a:t>one of the controller type</a:t>
            </a:r>
            <a:r>
              <a:rPr lang="en-US" sz="1200"/>
              <a:t> in ONAP. It can work independently, even it can work together with SDNC. </a:t>
            </a:r>
            <a:endParaRPr sz="1200"/>
          </a:p>
          <a:p>
            <a:pPr indent="0" lvl="0" marL="457200" rtl="0" algn="l">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lang="en-US" sz="1200"/>
              <a:t>CDS is designed to provide </a:t>
            </a:r>
            <a:r>
              <a:rPr b="1" lang="en-US" sz="1200"/>
              <a:t>model-driven, self-serve approach</a:t>
            </a:r>
            <a:r>
              <a:rPr lang="en-US" sz="1200"/>
              <a:t>, which means that users, not just programmers, can reconfigure the software system as needed to meet customer/usecase requirements. To accomplish this goal, the system is built around models that dictates how the system operates. Users merely need to change a model to change how a service operates.</a:t>
            </a:r>
            <a:endParaRPr sz="1200"/>
          </a:p>
          <a:p>
            <a:pPr indent="0" lvl="0" marL="457200" rtl="0" algn="l">
              <a:spcBef>
                <a:spcPts val="0"/>
              </a:spcBef>
              <a:spcAft>
                <a:spcPts val="0"/>
              </a:spcAft>
              <a:buNone/>
            </a:pPr>
            <a:r>
              <a:rPr lang="en-US" sz="1200"/>
              <a:t> </a:t>
            </a:r>
            <a:endParaRPr sz="1200"/>
          </a:p>
          <a:p>
            <a:pPr indent="-298450" lvl="0" marL="457200" rtl="0" algn="l">
              <a:spcBef>
                <a:spcPts val="0"/>
              </a:spcBef>
              <a:spcAft>
                <a:spcPts val="0"/>
              </a:spcAft>
              <a:buSzPts val="1100"/>
              <a:buChar char="★"/>
            </a:pPr>
            <a:r>
              <a:rPr lang="en-US" sz="1100">
                <a:solidFill>
                  <a:schemeClr val="dk1"/>
                </a:solidFill>
              </a:rPr>
              <a:t>CDS has a both </a:t>
            </a:r>
            <a:r>
              <a:rPr b="1" lang="en-US" sz="1100">
                <a:solidFill>
                  <a:schemeClr val="dk1"/>
                </a:solidFill>
              </a:rPr>
              <a:t>design time</a:t>
            </a:r>
            <a:r>
              <a:rPr lang="en-US" sz="1100">
                <a:solidFill>
                  <a:schemeClr val="dk1"/>
                </a:solidFill>
              </a:rPr>
              <a:t> and </a:t>
            </a:r>
            <a:r>
              <a:rPr b="1" lang="en-US" sz="1100">
                <a:solidFill>
                  <a:schemeClr val="dk1"/>
                </a:solidFill>
              </a:rPr>
              <a:t>run time</a:t>
            </a:r>
            <a:r>
              <a:rPr lang="en-US" sz="1100">
                <a:solidFill>
                  <a:schemeClr val="dk1"/>
                </a:solidFill>
              </a:rPr>
              <a:t> activities; during design time, </a:t>
            </a:r>
            <a:r>
              <a:rPr b="1" lang="en-US" sz="1100">
                <a:solidFill>
                  <a:schemeClr val="dk1"/>
                </a:solidFill>
              </a:rPr>
              <a:t>Designer</a:t>
            </a:r>
            <a:r>
              <a:rPr lang="en-US" sz="1100">
                <a:solidFill>
                  <a:schemeClr val="dk1"/>
                </a:solidFill>
              </a:rPr>
              <a:t> can </a:t>
            </a:r>
            <a:r>
              <a:rPr b="1" lang="en-US" sz="1100">
                <a:solidFill>
                  <a:schemeClr val="dk1"/>
                </a:solidFill>
              </a:rPr>
              <a:t>define</a:t>
            </a:r>
            <a:r>
              <a:rPr lang="en-US" sz="1100">
                <a:solidFill>
                  <a:schemeClr val="dk1"/>
                </a:solidFill>
              </a:rPr>
              <a:t> what </a:t>
            </a:r>
            <a:r>
              <a:rPr b="1" lang="en-US" sz="1100">
                <a:solidFill>
                  <a:schemeClr val="dk1"/>
                </a:solidFill>
              </a:rPr>
              <a:t>actions</a:t>
            </a:r>
            <a:r>
              <a:rPr lang="en-US" sz="1100">
                <a:solidFill>
                  <a:schemeClr val="dk1"/>
                </a:solidFill>
              </a:rPr>
              <a:t> are required for a given service, along with anything comprising the action. The design produce a</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CBA Package</a:t>
            </a:r>
            <a:r>
              <a:rPr lang="en-US" sz="1100">
                <a:solidFill>
                  <a:schemeClr val="dk1"/>
                </a:solidFill>
              </a:rPr>
              <a:t> . Its </a:t>
            </a:r>
            <a:r>
              <a:rPr b="1" lang="en-US" sz="1100">
                <a:solidFill>
                  <a:schemeClr val="dk1"/>
                </a:solidFill>
              </a:rPr>
              <a:t>content</a:t>
            </a:r>
            <a:r>
              <a:rPr lang="en-US" sz="1100">
                <a:solidFill>
                  <a:schemeClr val="dk1"/>
                </a:solidFill>
              </a:rPr>
              <a:t> is driven from a </a:t>
            </a:r>
            <a:r>
              <a:rPr b="1" lang="en-US" sz="1100">
                <a:solidFill>
                  <a:schemeClr val="dk1"/>
                </a:solidFill>
              </a:rPr>
              <a:t>catalog</a:t>
            </a:r>
            <a:r>
              <a:rPr lang="en-US" sz="1100">
                <a:solidFill>
                  <a:schemeClr val="dk1"/>
                </a:solidFill>
              </a:rPr>
              <a:t> of </a:t>
            </a:r>
            <a:r>
              <a:rPr b="1" lang="en-US" sz="1100">
                <a:solidFill>
                  <a:schemeClr val="dk1"/>
                </a:solidFill>
              </a:rPr>
              <a:t>reusable data dictionary</a:t>
            </a:r>
            <a:r>
              <a:rPr lang="en-US" sz="1100">
                <a:solidFill>
                  <a:schemeClr val="dk1"/>
                </a:solidFill>
              </a:rPr>
              <a:t> and </a:t>
            </a:r>
            <a:r>
              <a:rPr b="1" lang="en-US" sz="1100">
                <a:solidFill>
                  <a:schemeClr val="dk1"/>
                </a:solidFill>
              </a:rPr>
              <a:t>component</a:t>
            </a:r>
            <a:r>
              <a:rPr lang="en-US" sz="1100">
                <a:solidFill>
                  <a:schemeClr val="dk1"/>
                </a:solidFill>
              </a:rPr>
              <a:t>, delivering a reusable and simplified </a:t>
            </a:r>
            <a:r>
              <a:rPr b="1" lang="en-US" sz="1100">
                <a:solidFill>
                  <a:schemeClr val="dk1"/>
                </a:solidFill>
              </a:rPr>
              <a:t>self service</a:t>
            </a:r>
            <a:r>
              <a:rPr lang="en-US" sz="1100">
                <a:solidFill>
                  <a:schemeClr val="dk1"/>
                </a:solidFill>
              </a:rPr>
              <a:t> experience.</a:t>
            </a:r>
            <a:endParaRPr sz="1100">
              <a:solidFill>
                <a:schemeClr val="dk1"/>
              </a:solidFill>
            </a:endParaRPr>
          </a:p>
        </p:txBody>
      </p:sp>
      <p:grpSp>
        <p:nvGrpSpPr>
          <p:cNvPr id="175" name="Google Shape;175;g11dfb06df94_0_0"/>
          <p:cNvGrpSpPr/>
          <p:nvPr/>
        </p:nvGrpSpPr>
        <p:grpSpPr>
          <a:xfrm>
            <a:off x="225700" y="981710"/>
            <a:ext cx="11877550" cy="4119800"/>
            <a:chOff x="225700" y="981650"/>
            <a:chExt cx="11877550" cy="4687450"/>
          </a:xfrm>
        </p:grpSpPr>
        <p:pic>
          <p:nvPicPr>
            <p:cNvPr id="176" name="Google Shape;176;g11dfb06df94_0_0"/>
            <p:cNvPicPr preferRelativeResize="0"/>
            <p:nvPr/>
          </p:nvPicPr>
          <p:blipFill>
            <a:blip r:embed="rId5">
              <a:alphaModFix/>
            </a:blip>
            <a:stretch>
              <a:fillRect/>
            </a:stretch>
          </p:blipFill>
          <p:spPr>
            <a:xfrm>
              <a:off x="1815800" y="981650"/>
              <a:ext cx="8333251" cy="4687450"/>
            </a:xfrm>
            <a:prstGeom prst="rect">
              <a:avLst/>
            </a:prstGeom>
            <a:noFill/>
            <a:ln>
              <a:noFill/>
            </a:ln>
          </p:spPr>
        </p:pic>
        <p:sp>
          <p:nvSpPr>
            <p:cNvPr id="177" name="Google Shape;177;g11dfb06df94_0_0"/>
            <p:cNvSpPr/>
            <p:nvPr/>
          </p:nvSpPr>
          <p:spPr>
            <a:xfrm>
              <a:off x="1951300" y="3532400"/>
              <a:ext cx="1653900" cy="252300"/>
            </a:xfrm>
            <a:prstGeom prst="rect">
              <a:avLst/>
            </a:prstGeom>
            <a:noFill/>
            <a:ln cap="flat" cmpd="sng" w="38100">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1dfb06df94_0_0"/>
            <p:cNvSpPr/>
            <p:nvPr/>
          </p:nvSpPr>
          <p:spPr>
            <a:xfrm>
              <a:off x="5570050" y="3367125"/>
              <a:ext cx="726000" cy="856800"/>
            </a:xfrm>
            <a:prstGeom prst="rect">
              <a:avLst/>
            </a:prstGeom>
            <a:noFill/>
            <a:ln cap="flat" cmpd="sng" w="38100">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1dfb06df94_0_0"/>
            <p:cNvSpPr txBox="1"/>
            <p:nvPr/>
          </p:nvSpPr>
          <p:spPr>
            <a:xfrm>
              <a:off x="10225250" y="3158075"/>
              <a:ext cx="1878000" cy="119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Runtime component of CDS -</a:t>
              </a:r>
              <a:endParaRPr/>
            </a:p>
            <a:p>
              <a:pPr indent="0" lvl="0" marL="0" rtl="0" algn="l">
                <a:spcBef>
                  <a:spcPts val="0"/>
                </a:spcBef>
                <a:spcAft>
                  <a:spcPts val="0"/>
                </a:spcAft>
                <a:buNone/>
              </a:pPr>
              <a:r>
                <a:rPr b="1" lang="en-US"/>
                <a:t>CDS Blueprint Processor</a:t>
              </a:r>
              <a:endParaRPr b="1"/>
            </a:p>
          </p:txBody>
        </p:sp>
        <p:sp>
          <p:nvSpPr>
            <p:cNvPr id="180" name="Google Shape;180;g11dfb06df94_0_0"/>
            <p:cNvSpPr txBox="1"/>
            <p:nvPr/>
          </p:nvSpPr>
          <p:spPr>
            <a:xfrm>
              <a:off x="225700" y="3347850"/>
              <a:ext cx="1878000" cy="94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Design Time component of CDS -</a:t>
              </a:r>
              <a:endParaRPr/>
            </a:p>
            <a:p>
              <a:pPr indent="0" lvl="0" marL="0" rtl="0" algn="l">
                <a:spcBef>
                  <a:spcPts val="0"/>
                </a:spcBef>
                <a:spcAft>
                  <a:spcPts val="0"/>
                </a:spcAft>
                <a:buNone/>
              </a:pPr>
              <a:r>
                <a:rPr b="1" lang="en-US"/>
                <a:t>CDS UI</a:t>
              </a:r>
              <a:endParaRPr b="1"/>
            </a:p>
          </p:txBody>
        </p:sp>
        <p:cxnSp>
          <p:nvCxnSpPr>
            <p:cNvPr id="181" name="Google Shape;181;g11dfb06df94_0_0"/>
            <p:cNvCxnSpPr>
              <a:stCxn id="179" idx="1"/>
              <a:endCxn id="178" idx="3"/>
            </p:cNvCxnSpPr>
            <p:nvPr/>
          </p:nvCxnSpPr>
          <p:spPr>
            <a:xfrm flipH="1">
              <a:off x="6296150" y="3753575"/>
              <a:ext cx="3929100" cy="42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11dfb06df94_0_203"/>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a:t>
            </a:r>
            <a:endParaRPr sz="3600">
              <a:solidFill>
                <a:srgbClr val="FFFFFF"/>
              </a:solidFill>
            </a:endParaRPr>
          </a:p>
        </p:txBody>
      </p:sp>
      <p:sp>
        <p:nvSpPr>
          <p:cNvPr id="942" name="Google Shape;942;g11dfb06df94_0_203"/>
          <p:cNvSpPr txBox="1"/>
          <p:nvPr/>
        </p:nvSpPr>
        <p:spPr>
          <a:xfrm>
            <a:off x="7670850" y="-49625"/>
            <a:ext cx="44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https://wiki.onap.org/display/DW/Developer+Guide</a:t>
            </a:r>
            <a:endParaRPr>
              <a:solidFill>
                <a:schemeClr val="lt1"/>
              </a:solidFill>
            </a:endParaRPr>
          </a:p>
        </p:txBody>
      </p:sp>
      <p:sp>
        <p:nvSpPr>
          <p:cNvPr id="943" name="Google Shape;943;g11dfb06df94_0_203"/>
          <p:cNvSpPr txBox="1"/>
          <p:nvPr/>
        </p:nvSpPr>
        <p:spPr>
          <a:xfrm>
            <a:off x="97200" y="1093175"/>
            <a:ext cx="11997600" cy="30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200"/>
              <a:t>Background</a:t>
            </a:r>
            <a:r>
              <a:rPr lang="en-US" sz="1200"/>
              <a:t>: </a:t>
            </a:r>
            <a:r>
              <a:rPr lang="en-US" sz="1200"/>
              <a:t>CDS provides an option for users to execute there script to do a specific job as part of BP execution. User can provide 2 types of script</a:t>
            </a:r>
            <a:endParaRPr sz="1200"/>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Python based: User can provides a python script artifact </a:t>
            </a:r>
            <a:r>
              <a:rPr lang="en-US" sz="1000">
                <a:solidFill>
                  <a:schemeClr val="dk1"/>
                </a:solidFill>
              </a:rPr>
              <a:t>which can be executed by CDS in </a:t>
            </a:r>
            <a:r>
              <a:rPr lang="en-US" sz="1000">
                <a:solidFill>
                  <a:schemeClr val="dk1"/>
                </a:solidFill>
              </a:rPr>
              <a:t>Jython or in a remote python environment defined using Component Node Type as </a:t>
            </a:r>
            <a:r>
              <a:rPr b="1" lang="en-US" sz="1000">
                <a:solidFill>
                  <a:schemeClr val="dk1"/>
                </a:solidFill>
              </a:rPr>
              <a:t>Component-resource-resolution, </a:t>
            </a:r>
            <a:r>
              <a:rPr b="1" lang="en-US" sz="1000">
                <a:solidFill>
                  <a:srgbClr val="FF0000"/>
                </a:solidFill>
              </a:rPr>
              <a:t>Component-script-executor</a:t>
            </a:r>
            <a:r>
              <a:rPr b="1" lang="en-US" sz="1000">
                <a:solidFill>
                  <a:schemeClr val="dk1"/>
                </a:solidFill>
              </a:rPr>
              <a:t>,</a:t>
            </a:r>
            <a:r>
              <a:rPr b="1" lang="en-US" sz="1000">
                <a:solidFill>
                  <a:schemeClr val="dk1"/>
                </a:solidFill>
              </a:rPr>
              <a:t> </a:t>
            </a:r>
            <a:r>
              <a:rPr b="1" lang="en-US" sz="1000">
                <a:solidFill>
                  <a:schemeClr val="dk1"/>
                </a:solidFill>
              </a:rPr>
              <a:t>Component-netconf-executor, </a:t>
            </a:r>
            <a:r>
              <a:rPr b="1" lang="en-US" sz="1000">
                <a:solidFill>
                  <a:srgbClr val="FF0000"/>
                </a:solidFill>
              </a:rPr>
              <a:t>Component-restconf-executor</a:t>
            </a:r>
            <a:r>
              <a:rPr b="1" lang="en-US" sz="1000">
                <a:solidFill>
                  <a:schemeClr val="dk1"/>
                </a:solidFill>
              </a:rPr>
              <a:t> and </a:t>
            </a:r>
            <a:r>
              <a:rPr b="1" lang="en-US" sz="1000">
                <a:solidFill>
                  <a:schemeClr val="dk1"/>
                </a:solidFill>
              </a:rPr>
              <a:t>Component-remote-executor</a:t>
            </a:r>
            <a:r>
              <a:rPr lang="en-US" sz="1000">
                <a:solidFill>
                  <a:schemeClr val="dk1"/>
                </a:solidFill>
              </a:rPr>
              <a:t> and</a:t>
            </a:r>
            <a:r>
              <a:rPr b="1" lang="en-US" sz="1000">
                <a:solidFill>
                  <a:schemeClr val="dk1"/>
                </a:solidFill>
              </a:rPr>
              <a:t>. </a:t>
            </a:r>
            <a:r>
              <a:rPr lang="en-US" sz="1100">
                <a:solidFill>
                  <a:schemeClr val="dk1"/>
                </a:solidFill>
              </a:rPr>
              <a:t>library is available under cds/components/scripts/python</a:t>
            </a:r>
            <a:endParaRPr b="1"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Kotlin based: That allows CDS user to prepare a customized Kotlin script to execute in CDS runtime environment to resolve a resources using </a:t>
            </a:r>
            <a:r>
              <a:rPr lang="en-US" sz="1000">
                <a:solidFill>
                  <a:schemeClr val="dk1"/>
                </a:solidFill>
              </a:rPr>
              <a:t>component</a:t>
            </a:r>
            <a:r>
              <a:rPr lang="en-US" sz="1000">
                <a:solidFill>
                  <a:schemeClr val="dk1"/>
                </a:solidFill>
              </a:rPr>
              <a:t> node type as </a:t>
            </a:r>
            <a:r>
              <a:rPr b="1" lang="en-US" sz="1000">
                <a:solidFill>
                  <a:schemeClr val="dk1"/>
                </a:solidFill>
              </a:rPr>
              <a:t>component-script-executor</a:t>
            </a:r>
            <a:endParaRPr b="1" sz="1000">
              <a:solidFill>
                <a:schemeClr val="dk1"/>
              </a:solidFill>
            </a:endParaRPr>
          </a:p>
          <a:p>
            <a:pPr indent="0" lvl="0" marL="0" rtl="0" algn="l">
              <a:lnSpc>
                <a:spcPct val="115000"/>
              </a:lnSpc>
              <a:spcBef>
                <a:spcPts val="1200"/>
              </a:spcBef>
              <a:spcAft>
                <a:spcPts val="0"/>
              </a:spcAft>
              <a:buNone/>
            </a:pPr>
            <a:r>
              <a:t/>
            </a:r>
            <a:endParaRPr sz="600"/>
          </a:p>
          <a:p>
            <a:pPr indent="0" lvl="0" marL="0" rtl="0" algn="l">
              <a:lnSpc>
                <a:spcPct val="115000"/>
              </a:lnSpc>
              <a:spcBef>
                <a:spcPts val="1200"/>
              </a:spcBef>
              <a:spcAft>
                <a:spcPts val="0"/>
              </a:spcAft>
              <a:buNone/>
            </a:pPr>
            <a:r>
              <a:rPr lang="en-US" sz="1200"/>
              <a:t>CDS provides libraries/wrapper function for script developer. Script developer can leverage these function to write there script by re-using the functionality provided by these libraries/wrapper function.</a:t>
            </a:r>
            <a:endParaRPr sz="1200"/>
          </a:p>
          <a:p>
            <a:pPr indent="0" lvl="0" marL="0" rtl="0" algn="l">
              <a:lnSpc>
                <a:spcPct val="115000"/>
              </a:lnSpc>
              <a:spcBef>
                <a:spcPts val="1200"/>
              </a:spcBef>
              <a:spcAft>
                <a:spcPts val="0"/>
              </a:spcAft>
              <a:buNone/>
            </a:pPr>
            <a:r>
              <a:rPr lang="en-US" sz="1100">
                <a:solidFill>
                  <a:schemeClr val="dk1"/>
                </a:solidFill>
              </a:rPr>
              <a:t>When defining a script to perform </a:t>
            </a:r>
            <a:r>
              <a:rPr b="1" lang="en-US" sz="1100">
                <a:solidFill>
                  <a:schemeClr val="dk1"/>
                </a:solidFill>
              </a:rPr>
              <a:t>resource resolution</a:t>
            </a:r>
            <a:r>
              <a:rPr lang="en-US" sz="1100">
                <a:solidFill>
                  <a:schemeClr val="dk1"/>
                </a:solidFill>
              </a:rPr>
              <a:t> or </a:t>
            </a:r>
            <a:r>
              <a:rPr b="1" lang="en-US" sz="1100">
                <a:solidFill>
                  <a:schemeClr val="dk1"/>
                </a:solidFill>
              </a:rPr>
              <a:t>NETCONF, RESTCONF </a:t>
            </a:r>
            <a:r>
              <a:rPr lang="en-US" sz="1100">
                <a:solidFill>
                  <a:schemeClr val="dk1"/>
                </a:solidFill>
              </a:rPr>
              <a:t>and</a:t>
            </a:r>
            <a:r>
              <a:rPr b="1" lang="en-US" sz="1100">
                <a:solidFill>
                  <a:schemeClr val="dk1"/>
                </a:solidFill>
              </a:rPr>
              <a:t> SSH</a:t>
            </a:r>
            <a:r>
              <a:rPr lang="en-US" sz="1100">
                <a:solidFill>
                  <a:srgbClr val="172B4D"/>
                </a:solidFill>
              </a:rPr>
              <a:t> </a:t>
            </a:r>
            <a:r>
              <a:rPr b="1" lang="en-US" sz="1100">
                <a:solidFill>
                  <a:schemeClr val="dk1"/>
                </a:solidFill>
              </a:rPr>
              <a:t>commands, </a:t>
            </a:r>
            <a:r>
              <a:rPr lang="en-US" sz="1100">
                <a:solidFill>
                  <a:schemeClr val="dk1"/>
                </a:solidFill>
              </a:rPr>
              <a:t>the user has many functions that he can use to do a specific action in CDS such as connect to a Netconf device, get resolved artifacts, push a config is a device etc. The following list all libraries/ wrapper functions available during each type of execution.</a:t>
            </a:r>
            <a:endParaRPr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
        <p:nvSpPr>
          <p:cNvPr id="944" name="Google Shape;944;g11dfb06df94_0_203"/>
          <p:cNvSpPr txBox="1"/>
          <p:nvPr/>
        </p:nvSpPr>
        <p:spPr>
          <a:xfrm>
            <a:off x="8287550" y="4176475"/>
            <a:ext cx="2522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from blueprint_constants import *</a:t>
            </a:r>
            <a:endParaRPr sz="1000"/>
          </a:p>
        </p:txBody>
      </p:sp>
      <p:sp>
        <p:nvSpPr>
          <p:cNvPr id="945" name="Google Shape;945;g11dfb06df94_0_203"/>
          <p:cNvSpPr txBox="1"/>
          <p:nvPr/>
        </p:nvSpPr>
        <p:spPr>
          <a:xfrm>
            <a:off x="8287550" y="4615625"/>
            <a:ext cx="35121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solidFill>
                  <a:schemeClr val="dk1"/>
                </a:solidFill>
              </a:rPr>
              <a:t>from abstract_ra_processor import AbstractRAProcessor</a:t>
            </a:r>
            <a:endParaRPr sz="1300"/>
          </a:p>
        </p:txBody>
      </p:sp>
      <p:pic>
        <p:nvPicPr>
          <p:cNvPr id="946" name="Google Shape;946;g11dfb06df94_0_203"/>
          <p:cNvPicPr preferRelativeResize="0"/>
          <p:nvPr/>
        </p:nvPicPr>
        <p:blipFill>
          <a:blip r:embed="rId3">
            <a:alphaModFix/>
          </a:blip>
          <a:stretch>
            <a:fillRect/>
          </a:stretch>
        </p:blipFill>
        <p:spPr>
          <a:xfrm>
            <a:off x="8362275" y="5398600"/>
            <a:ext cx="3789549" cy="1459400"/>
          </a:xfrm>
          <a:prstGeom prst="rect">
            <a:avLst/>
          </a:prstGeom>
          <a:noFill/>
          <a:ln>
            <a:noFill/>
          </a:ln>
        </p:spPr>
      </p:pic>
      <p:sp>
        <p:nvSpPr>
          <p:cNvPr id="947" name="Google Shape;947;g11dfb06df94_0_203"/>
          <p:cNvSpPr txBox="1"/>
          <p:nvPr/>
        </p:nvSpPr>
        <p:spPr>
          <a:xfrm>
            <a:off x="-46725" y="3657425"/>
            <a:ext cx="8465100" cy="26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     a) </a:t>
            </a:r>
            <a:r>
              <a:rPr b="1" lang="en-US" sz="1100" u="sng">
                <a:solidFill>
                  <a:schemeClr val="dk1"/>
                </a:solidFill>
              </a:rPr>
              <a:t>Library for Resource Resolution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rgbClr val="008000"/>
                </a:solidFill>
              </a:rPr>
              <a:t>blueprint_constants</a:t>
            </a:r>
            <a:r>
              <a:rPr lang="en-US" sz="1100">
                <a:solidFill>
                  <a:schemeClr val="dk1"/>
                </a:solidFill>
              </a:rPr>
              <a:t>: contains all constants related to Python Library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rgbClr val="008000"/>
                </a:solidFill>
              </a:rPr>
              <a:t>abstract_ra_processor</a:t>
            </a:r>
            <a:r>
              <a:rPr lang="en-US" sz="1100">
                <a:solidFill>
                  <a:schemeClr val="dk1"/>
                </a:solidFill>
              </a:rPr>
              <a:t>: This class provides all Runtime ResourceAssignmentProcessor. The current class helps the user to execute a resource resolution. It is used when script is used along with </a:t>
            </a:r>
            <a:r>
              <a:rPr b="1" lang="en-US" sz="1000">
                <a:solidFill>
                  <a:srgbClr val="0000FF"/>
                </a:solidFill>
              </a:rPr>
              <a:t>Component-resource-resolution</a:t>
            </a:r>
            <a:r>
              <a:rPr b="1" lang="en-US" sz="1100">
                <a:solidFill>
                  <a:srgbClr val="0000FF"/>
                </a:solidFill>
              </a:rPr>
              <a:t>.</a:t>
            </a:r>
            <a:r>
              <a:rPr b="1" lang="en-US" sz="1100">
                <a:solidFill>
                  <a:schemeClr val="dk1"/>
                </a:solidFill>
              </a:rPr>
              <a:t> </a:t>
            </a:r>
            <a:r>
              <a:rPr lang="en-US" sz="1100">
                <a:solidFill>
                  <a:schemeClr val="dk1"/>
                </a:solidFill>
              </a:rPr>
              <a:t> abstract_ra_processor provides an interface with functions to implement in your python script:</a:t>
            </a:r>
            <a:endParaRPr sz="1100">
              <a:solidFill>
                <a:schemeClr val="dk1"/>
              </a:solidFill>
            </a:endParaRPr>
          </a:p>
          <a:p>
            <a:pPr indent="-184150" lvl="1" marL="742950" rtl="0" algn="l">
              <a:lnSpc>
                <a:spcPct val="115000"/>
              </a:lnSpc>
              <a:spcBef>
                <a:spcPts val="0"/>
              </a:spcBef>
              <a:spcAft>
                <a:spcPts val="0"/>
              </a:spcAft>
              <a:buClr>
                <a:schemeClr val="dk1"/>
              </a:buClr>
              <a:buSzPts val="1100"/>
              <a:buAutoNum type="alphaLcPeriod"/>
            </a:pPr>
            <a:r>
              <a:rPr b="1" lang="en-US" sz="1100">
                <a:solidFill>
                  <a:srgbClr val="008000"/>
                </a:solidFill>
              </a:rPr>
              <a:t>process(self, resource_assignment): This function is the entry point of the python class. Implement all your business logic here in this class.</a:t>
            </a:r>
            <a:endParaRPr b="1" sz="1100">
              <a:solidFill>
                <a:srgbClr val="008000"/>
              </a:solidFill>
            </a:endParaRPr>
          </a:p>
          <a:p>
            <a:pPr indent="-184150" lvl="1" marL="742950" rtl="0" algn="l">
              <a:lnSpc>
                <a:spcPct val="115000"/>
              </a:lnSpc>
              <a:spcBef>
                <a:spcPts val="0"/>
              </a:spcBef>
              <a:spcAft>
                <a:spcPts val="0"/>
              </a:spcAft>
              <a:buClr>
                <a:schemeClr val="dk1"/>
              </a:buClr>
              <a:buSzPts val="1100"/>
              <a:buAutoNum type="alphaLcPeriod"/>
            </a:pPr>
            <a:r>
              <a:rPr b="1" lang="en-US" sz="1100">
                <a:solidFill>
                  <a:srgbClr val="008000"/>
                </a:solidFill>
              </a:rPr>
              <a:t>recover(self, runtime_exception, resource_assignment): This function is called when the business logic process fails. It could be helpful to properly terminate resources or contexts.</a:t>
            </a:r>
            <a:endParaRPr b="1" sz="1100">
              <a:solidFill>
                <a:srgbClr val="008000"/>
              </a:solidFill>
            </a:endParaRPr>
          </a:p>
          <a:p>
            <a:pPr indent="-184150" lvl="1" marL="742950" rtl="0" algn="l">
              <a:lnSpc>
                <a:spcPct val="115000"/>
              </a:lnSpc>
              <a:spcBef>
                <a:spcPts val="0"/>
              </a:spcBef>
              <a:spcAft>
                <a:spcPts val="0"/>
              </a:spcAft>
              <a:buClr>
                <a:schemeClr val="dk1"/>
              </a:buClr>
              <a:buSzPts val="1100"/>
              <a:buAutoNum type="alphaLcPeriod"/>
            </a:pPr>
            <a:r>
              <a:rPr b="1" lang="en-US" sz="1100">
                <a:solidFill>
                  <a:srgbClr val="008000"/>
                </a:solidFill>
              </a:rPr>
              <a:t>set_resource_data_value(self, resource_assignment, value): use to set value of your resource resolution variable</a:t>
            </a:r>
            <a:endParaRPr b="1" sz="1100">
              <a:solidFill>
                <a:srgbClr val="008000"/>
              </a:solidFill>
            </a:endParaRPr>
          </a:p>
          <a:p>
            <a:pPr indent="-298450" lvl="0" marL="457200" rtl="0" algn="l">
              <a:lnSpc>
                <a:spcPct val="115000"/>
              </a:lnSpc>
              <a:spcBef>
                <a:spcPts val="0"/>
              </a:spcBef>
              <a:spcAft>
                <a:spcPts val="0"/>
              </a:spcAft>
              <a:buClr>
                <a:schemeClr val="dk1"/>
              </a:buClr>
              <a:buSzPts val="1100"/>
              <a:buChar char="●"/>
            </a:pPr>
            <a:r>
              <a:rPr b="1" lang="en-US" sz="1100">
                <a:solidFill>
                  <a:srgbClr val="008000"/>
                </a:solidFill>
              </a:rPr>
              <a:t>blueprint_runtime_service: This class provides all CDS Run-time environment. Given this class, your python script can call some run-time execution functions.</a:t>
            </a:r>
            <a:endParaRPr/>
          </a:p>
        </p:txBody>
      </p:sp>
      <p:sp>
        <p:nvSpPr>
          <p:cNvPr id="948" name="Google Shape;948;g11dfb06df94_0_203"/>
          <p:cNvSpPr txBox="1"/>
          <p:nvPr/>
        </p:nvSpPr>
        <p:spPr>
          <a:xfrm>
            <a:off x="8287550" y="5007113"/>
            <a:ext cx="3832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from blueprint_runtime_service import BluePrintRuntimeService</a:t>
            </a:r>
            <a:endParaRPr sz="1000"/>
          </a:p>
        </p:txBody>
      </p:sp>
      <p:cxnSp>
        <p:nvCxnSpPr>
          <p:cNvPr id="949" name="Google Shape;949;g11dfb06df94_0_203"/>
          <p:cNvCxnSpPr/>
          <p:nvPr/>
        </p:nvCxnSpPr>
        <p:spPr>
          <a:xfrm>
            <a:off x="3419650" y="6129225"/>
            <a:ext cx="4905300" cy="7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11e0ecd999b_0_17"/>
          <p:cNvSpPr txBox="1"/>
          <p:nvPr/>
        </p:nvSpPr>
        <p:spPr>
          <a:xfrm>
            <a:off x="2550750" y="1037075"/>
            <a:ext cx="77268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from java.lang import Exception as JavaException</a:t>
            </a:r>
            <a:endParaRPr sz="900">
              <a:solidFill>
                <a:schemeClr val="dk1"/>
              </a:solidFill>
            </a:endParaRPr>
          </a:p>
          <a:p>
            <a:pPr indent="0" lvl="0" marL="0" rtl="0" algn="l">
              <a:spcBef>
                <a:spcPts val="0"/>
              </a:spcBef>
              <a:spcAft>
                <a:spcPts val="0"/>
              </a:spcAft>
              <a:buNone/>
            </a:pPr>
            <a:r>
              <a:rPr lang="en-US" sz="900">
                <a:solidFill>
                  <a:schemeClr val="dk1"/>
                </a:solidFill>
              </a:rPr>
              <a:t>from abstract_ra_processor import AbstractRAProcessor</a:t>
            </a:r>
            <a:endParaRPr sz="900">
              <a:solidFill>
                <a:schemeClr val="dk1"/>
              </a:solidFill>
            </a:endParaRPr>
          </a:p>
          <a:p>
            <a:pPr indent="0" lvl="0" marL="0" rtl="0" algn="l">
              <a:spcBef>
                <a:spcPts val="0"/>
              </a:spcBef>
              <a:spcAft>
                <a:spcPts val="0"/>
              </a:spcAft>
              <a:buNone/>
            </a:pPr>
            <a:r>
              <a:rPr lang="en-US" sz="900">
                <a:solidFill>
                  <a:schemeClr val="dk1"/>
                </a:solidFill>
              </a:rPr>
              <a:t>from blueprint_constants import *</a:t>
            </a:r>
            <a:endParaRPr sz="900">
              <a:solidFill>
                <a:schemeClr val="dk1"/>
              </a:solidFill>
            </a:endParaRPr>
          </a:p>
          <a:p>
            <a:pPr indent="0" lvl="0" marL="0" rtl="0" algn="l">
              <a:spcBef>
                <a:spcPts val="0"/>
              </a:spcBef>
              <a:spcAft>
                <a:spcPts val="0"/>
              </a:spcAft>
              <a:buNone/>
            </a:pPr>
            <a:r>
              <a:rPr lang="en-US" sz="900">
                <a:solidFill>
                  <a:schemeClr val="dk1"/>
                </a:solidFill>
              </a:rPr>
              <a:t>from blueprint_runtime_service import BluePrintRuntimeService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US" sz="900">
                <a:solidFill>
                  <a:schemeClr val="dk1"/>
                </a:solidFill>
              </a:rPr>
              <a:t>class ResolvProperties(AbstractRAProcessor):</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def process(self, resource_assignment):</a:t>
            </a:r>
            <a:endParaRPr sz="900">
              <a:solidFill>
                <a:schemeClr val="dk1"/>
              </a:solidFill>
            </a:endParaRPr>
          </a:p>
          <a:p>
            <a:pPr indent="0" lvl="0" marL="0" rtl="0" algn="l">
              <a:spcBef>
                <a:spcPts val="0"/>
              </a:spcBef>
              <a:spcAft>
                <a:spcPts val="0"/>
              </a:spcAft>
              <a:buNone/>
            </a:pPr>
            <a:r>
              <a:rPr lang="en-US" sz="900">
                <a:solidFill>
                  <a:schemeClr val="dk1"/>
                </a:solidFill>
              </a:rPr>
              <a:t>        result = ""</a:t>
            </a:r>
            <a:endParaRPr sz="900">
              <a:solidFill>
                <a:schemeClr val="dk1"/>
              </a:solidFill>
            </a:endParaRPr>
          </a:p>
          <a:p>
            <a:pPr indent="0" lvl="0" marL="0" rtl="0" algn="l">
              <a:spcBef>
                <a:spcPts val="0"/>
              </a:spcBef>
              <a:spcAft>
                <a:spcPts val="0"/>
              </a:spcAft>
              <a:buNone/>
            </a:pPr>
            <a:r>
              <a:rPr lang="en-US" sz="900">
                <a:solidFill>
                  <a:schemeClr val="dk1"/>
                </a:solidFill>
              </a:rPr>
              <a:t>        ATTRIBUTE_RESPONSE_DATA = "response-data"</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try:</a:t>
            </a:r>
            <a:endParaRPr sz="900">
              <a:solidFill>
                <a:schemeClr val="dk1"/>
              </a:solidFill>
            </a:endParaRPr>
          </a:p>
          <a:p>
            <a:pPr indent="0" lvl="0" marL="0" rtl="0" algn="l">
              <a:spcBef>
                <a:spcPts val="0"/>
              </a:spcBef>
              <a:spcAft>
                <a:spcPts val="0"/>
              </a:spcAft>
              <a:buNone/>
            </a:pPr>
            <a:r>
              <a:rPr lang="en-US" sz="900">
                <a:solidFill>
                  <a:schemeClr val="dk1"/>
                </a:solidFill>
              </a:rPr>
              <a:t>            blueprint_runtime = BluePrintRuntimeService(self.raRuntimeService)</a:t>
            </a:r>
            <a:endParaRPr sz="900">
              <a:solidFill>
                <a:schemeClr val="dk1"/>
              </a:solidFill>
            </a:endParaRPr>
          </a:p>
          <a:p>
            <a:pPr indent="0" lvl="0" marL="0" rtl="0" algn="l">
              <a:spcBef>
                <a:spcPts val="0"/>
              </a:spcBef>
              <a:spcAft>
                <a:spcPts val="0"/>
              </a:spcAft>
              <a:buNone/>
            </a:pPr>
            <a:r>
              <a:rPr lang="en-US" sz="900">
                <a:solidFill>
                  <a:schemeClr val="dk1"/>
                </a:solidFill>
              </a:rPr>
              <a:t>            #get response of another node_template in the same workflow</a:t>
            </a:r>
            <a:endParaRPr sz="900">
              <a:solidFill>
                <a:schemeClr val="dk1"/>
              </a:solidFill>
            </a:endParaRPr>
          </a:p>
          <a:p>
            <a:pPr indent="0" lvl="0" marL="0" rtl="0" algn="l">
              <a:spcBef>
                <a:spcPts val="0"/>
              </a:spcBef>
              <a:spcAft>
                <a:spcPts val="0"/>
              </a:spcAft>
              <a:buNone/>
            </a:pPr>
            <a:r>
              <a:rPr lang="en-US" sz="900">
                <a:solidFill>
                  <a:schemeClr val="dk1"/>
                </a:solidFill>
              </a:rPr>
              <a:t>            result = blueprint_runtime.get_node_template_attribute_value("my_node_template_name", ATTRIBUTE_RESPONSE_DATA)</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print(result) # result is a JsonNode</a:t>
            </a:r>
            <a:endParaRPr sz="900">
              <a:solidFill>
                <a:schemeClr val="dk1"/>
              </a:solidFill>
            </a:endParaRPr>
          </a:p>
          <a:p>
            <a:pPr indent="0" lvl="0" marL="0" rtl="0" algn="l">
              <a:spcBef>
                <a:spcPts val="0"/>
              </a:spcBef>
              <a:spcAft>
                <a:spcPts val="0"/>
              </a:spcAft>
              <a:buNone/>
            </a:pPr>
            <a:r>
              <a:rPr lang="en-US" sz="900">
                <a:solidFill>
                  <a:schemeClr val="dk1"/>
                </a:solidFill>
              </a:rPr>
              <a:t>            if resource_assignment.name == "minlink":</a:t>
            </a:r>
            <a:endParaRPr sz="900">
              <a:solidFill>
                <a:schemeClr val="dk1"/>
              </a:solidFill>
            </a:endParaRPr>
          </a:p>
          <a:p>
            <a:pPr indent="0" lvl="0" marL="0" rtl="0" algn="l">
              <a:spcBef>
                <a:spcPts val="0"/>
              </a:spcBef>
              <a:spcAft>
                <a:spcPts val="0"/>
              </a:spcAft>
              <a:buNone/>
            </a:pPr>
            <a:r>
              <a:rPr lang="en-US" sz="900">
                <a:solidFill>
                  <a:schemeClr val="dk1"/>
                </a:solidFill>
              </a:rPr>
              <a:t>                attribute = "minlink"</a:t>
            </a:r>
            <a:endParaRPr sz="900">
              <a:solidFill>
                <a:schemeClr val="dk1"/>
              </a:solidFill>
            </a:endParaRPr>
          </a:p>
          <a:p>
            <a:pPr indent="0" lvl="0" marL="0" rtl="0" algn="l">
              <a:spcBef>
                <a:spcPts val="0"/>
              </a:spcBef>
              <a:spcAft>
                <a:spcPts val="0"/>
              </a:spcAft>
              <a:buNone/>
            </a:pPr>
            <a:r>
              <a:rPr lang="en-US" sz="900">
                <a:solidFill>
                  <a:schemeClr val="dk1"/>
                </a:solidFill>
              </a:rPr>
              <a:t>            if resource_assignment.name == "configlink":</a:t>
            </a:r>
            <a:endParaRPr sz="900">
              <a:solidFill>
                <a:schemeClr val="dk1"/>
              </a:solidFill>
            </a:endParaRPr>
          </a:p>
          <a:p>
            <a:pPr indent="0" lvl="0" marL="0" rtl="0" algn="l">
              <a:spcBef>
                <a:spcPts val="0"/>
              </a:spcBef>
              <a:spcAft>
                <a:spcPts val="0"/>
              </a:spcAft>
              <a:buNone/>
            </a:pPr>
            <a:r>
              <a:rPr lang="en-US" sz="900">
                <a:solidFill>
                  <a:schemeClr val="dk1"/>
                </a:solidFill>
              </a:rPr>
              <a:t>                attribute = "config_link"</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 get a resource resolution value from the current workflow</a:t>
            </a:r>
            <a:endParaRPr sz="900">
              <a:solidFill>
                <a:schemeClr val="dk1"/>
              </a:solidFill>
            </a:endParaRPr>
          </a:p>
          <a:p>
            <a:pPr indent="0" lvl="0" marL="0" rtl="0" algn="l">
              <a:spcBef>
                <a:spcPts val="0"/>
              </a:spcBef>
              <a:spcAft>
                <a:spcPts val="0"/>
              </a:spcAft>
              <a:buNone/>
            </a:pPr>
            <a:r>
              <a:rPr lang="en-US" sz="900">
                <a:solidFill>
                  <a:schemeClr val="dk1"/>
                </a:solidFill>
              </a:rPr>
              <a:t>            resolution_key = blueprint_runtime.get_string_from_resolution_store("resolution-key")</a:t>
            </a:r>
            <a:endParaRPr sz="900">
              <a:solidFill>
                <a:schemeClr val="dk1"/>
              </a:solidFill>
            </a:endParaRPr>
          </a:p>
          <a:p>
            <a:pPr indent="0" lvl="0" marL="0" rtl="0" algn="l">
              <a:spcBef>
                <a:spcPts val="0"/>
              </a:spcBef>
              <a:spcAft>
                <a:spcPts val="0"/>
              </a:spcAft>
              <a:buNone/>
            </a:pPr>
            <a:r>
              <a:rPr lang="en-US" sz="900">
                <a:solidFill>
                  <a:schemeClr val="dk1"/>
                </a:solidFill>
              </a:rPr>
              <a:t>            vnf_id = blueprint_runtime.get_string_from_resolution_store("vnf-id")</a:t>
            </a:r>
            <a:endParaRPr sz="900">
              <a:solidFill>
                <a:schemeClr val="dk1"/>
              </a:solidFill>
            </a:endParaRPr>
          </a:p>
          <a:p>
            <a:pPr indent="0" lvl="0" marL="0" rtl="0" algn="l">
              <a:spcBef>
                <a:spcPts val="0"/>
              </a:spcBef>
              <a:spcAft>
                <a:spcPts val="0"/>
              </a:spcAft>
              <a:buNone/>
            </a:pPr>
            <a:r>
              <a:rPr lang="en-US" sz="900">
                <a:solidFill>
                  <a:schemeClr val="dk1"/>
                </a:solidFill>
              </a:rPr>
              <a:t>            port = blueprint_runtime.get_int_from_resolution_store("port")</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 set value for resource getting currently resolved</a:t>
            </a:r>
            <a:endParaRPr sz="900">
              <a:solidFill>
                <a:schemeClr val="dk1"/>
              </a:solidFill>
            </a:endParaRPr>
          </a:p>
          <a:p>
            <a:pPr indent="0" lvl="0" marL="0" rtl="0" algn="l">
              <a:spcBef>
                <a:spcPts val="0"/>
              </a:spcBef>
              <a:spcAft>
                <a:spcPts val="0"/>
              </a:spcAft>
              <a:buNone/>
            </a:pPr>
            <a:r>
              <a:rPr lang="en-US" sz="900">
                <a:solidFill>
                  <a:schemeClr val="dk1"/>
                </a:solidFill>
              </a:rPr>
              <a:t>            self.set_resource_data_value(resource_assignment, result.get(attribute))</a:t>
            </a:r>
            <a:endParaRPr sz="900">
              <a:solidFill>
                <a:schemeClr val="dk1"/>
              </a:solidFill>
            </a:endParaRPr>
          </a:p>
          <a:p>
            <a:pPr indent="0" lvl="0" marL="0" rtl="0" algn="l">
              <a:spcBef>
                <a:spcPts val="0"/>
              </a:spcBef>
              <a:spcAft>
                <a:spcPts val="0"/>
              </a:spcAft>
              <a:buNone/>
            </a:pPr>
            <a:r>
              <a:rPr lang="en-US" sz="900">
                <a:solidFill>
                  <a:schemeClr val="dk1"/>
                </a:solidFill>
              </a:rPr>
              <a:t>        except JavaException, err:</a:t>
            </a:r>
            <a:endParaRPr sz="900">
              <a:solidFill>
                <a:schemeClr val="dk1"/>
              </a:solidFill>
            </a:endParaRPr>
          </a:p>
          <a:p>
            <a:pPr indent="0" lvl="0" marL="0" rtl="0" algn="l">
              <a:spcBef>
                <a:spcPts val="0"/>
              </a:spcBef>
              <a:spcAft>
                <a:spcPts val="0"/>
              </a:spcAft>
              <a:buNone/>
            </a:pPr>
            <a:r>
              <a:rPr lang="en-US" sz="900">
                <a:solidFill>
                  <a:schemeClr val="dk1"/>
                </a:solidFill>
              </a:rPr>
              <a:t>          log.error("Java Exception in the script {}", err)</a:t>
            </a:r>
            <a:endParaRPr sz="900">
              <a:solidFill>
                <a:schemeClr val="dk1"/>
              </a:solidFill>
            </a:endParaRPr>
          </a:p>
          <a:p>
            <a:pPr indent="0" lvl="0" marL="0" rtl="0" algn="l">
              <a:spcBef>
                <a:spcPts val="0"/>
              </a:spcBef>
              <a:spcAft>
                <a:spcPts val="0"/>
              </a:spcAft>
              <a:buNone/>
            </a:pPr>
            <a:r>
              <a:rPr lang="en-US" sz="900">
                <a:solidFill>
                  <a:schemeClr val="dk1"/>
                </a:solidFill>
              </a:rPr>
              <a:t>        except Exception, err:</a:t>
            </a:r>
            <a:endParaRPr sz="900">
              <a:solidFill>
                <a:schemeClr val="dk1"/>
              </a:solidFill>
            </a:endParaRPr>
          </a:p>
          <a:p>
            <a:pPr indent="0" lvl="0" marL="0" rtl="0" algn="l">
              <a:spcBef>
                <a:spcPts val="0"/>
              </a:spcBef>
              <a:spcAft>
                <a:spcPts val="0"/>
              </a:spcAft>
              <a:buNone/>
            </a:pPr>
            <a:r>
              <a:rPr lang="en-US" sz="900">
                <a:solidFill>
                  <a:schemeClr val="dk1"/>
                </a:solidFill>
              </a:rPr>
              <a:t>          log.error("Python Exception in the script {}", err)</a:t>
            </a:r>
            <a:endParaRPr sz="900">
              <a:solidFill>
                <a:schemeClr val="dk1"/>
              </a:solidFill>
            </a:endParaRPr>
          </a:p>
          <a:p>
            <a:pPr indent="0" lvl="0" marL="0" rtl="0" algn="l">
              <a:spcBef>
                <a:spcPts val="0"/>
              </a:spcBef>
              <a:spcAft>
                <a:spcPts val="0"/>
              </a:spcAft>
              <a:buNone/>
            </a:pPr>
            <a:r>
              <a:rPr lang="en-US" sz="900">
                <a:solidFill>
                  <a:schemeClr val="dk1"/>
                </a:solidFill>
              </a:rPr>
              <a:t>        return None</a:t>
            </a:r>
            <a:endParaRPr sz="900">
              <a:solidFill>
                <a:schemeClr val="dk1"/>
              </a:solidFill>
            </a:endParaRPr>
          </a:p>
          <a:p>
            <a:pPr indent="0" lvl="0" marL="0" rtl="0" algn="l">
              <a:spcBef>
                <a:spcPts val="0"/>
              </a:spcBef>
              <a:spcAft>
                <a:spcPts val="0"/>
              </a:spcAft>
              <a:buNone/>
            </a:pPr>
            <a:r>
              <a:rPr lang="en-US" sz="900">
                <a:solidFill>
                  <a:schemeClr val="dk1"/>
                </a:solidFill>
              </a:rPr>
              <a:t> </a:t>
            </a:r>
            <a:endParaRPr sz="900">
              <a:solidFill>
                <a:schemeClr val="dk1"/>
              </a:solidFill>
            </a:endParaRPr>
          </a:p>
          <a:p>
            <a:pPr indent="0" lvl="0" marL="0" rtl="0" algn="l">
              <a:spcBef>
                <a:spcPts val="0"/>
              </a:spcBef>
              <a:spcAft>
                <a:spcPts val="0"/>
              </a:spcAft>
              <a:buNone/>
            </a:pPr>
            <a:r>
              <a:rPr lang="en-US" sz="900">
                <a:solidFill>
                  <a:schemeClr val="dk1"/>
                </a:solidFill>
              </a:rPr>
              <a:t>    def recover(self, runtime_exception, resource_assignment):</a:t>
            </a:r>
            <a:endParaRPr sz="900">
              <a:solidFill>
                <a:schemeClr val="dk1"/>
              </a:solidFill>
            </a:endParaRPr>
          </a:p>
          <a:p>
            <a:pPr indent="0" lvl="0" marL="0" rtl="0" algn="l">
              <a:spcBef>
                <a:spcPts val="0"/>
              </a:spcBef>
              <a:spcAft>
                <a:spcPts val="0"/>
              </a:spcAft>
              <a:buNone/>
            </a:pPr>
            <a:r>
              <a:rPr lang="en-US" sz="900">
                <a:solidFill>
                  <a:schemeClr val="dk1"/>
                </a:solidFill>
              </a:rPr>
              <a:t>        log.error("Exception in the script {}", runtime_exception)</a:t>
            </a:r>
            <a:endParaRPr sz="900">
              <a:solidFill>
                <a:schemeClr val="dk1"/>
              </a:solidFill>
            </a:endParaRPr>
          </a:p>
          <a:p>
            <a:pPr indent="0" lvl="0" marL="0" rtl="0" algn="l">
              <a:spcBef>
                <a:spcPts val="0"/>
              </a:spcBef>
              <a:spcAft>
                <a:spcPts val="0"/>
              </a:spcAft>
              <a:buNone/>
            </a:pPr>
            <a:r>
              <a:rPr lang="en-US" sz="900">
                <a:solidFill>
                  <a:schemeClr val="dk1"/>
                </a:solidFill>
              </a:rPr>
              <a:t>        print self.addError(runtime_exception.cause.message)</a:t>
            </a:r>
            <a:endParaRPr sz="900">
              <a:solidFill>
                <a:schemeClr val="dk1"/>
              </a:solidFill>
            </a:endParaRPr>
          </a:p>
          <a:p>
            <a:pPr indent="0" lvl="0" marL="0" rtl="0" algn="l">
              <a:spcBef>
                <a:spcPts val="0"/>
              </a:spcBef>
              <a:spcAft>
                <a:spcPts val="0"/>
              </a:spcAft>
              <a:buNone/>
            </a:pPr>
            <a:r>
              <a:rPr lang="en-US" sz="900">
                <a:solidFill>
                  <a:schemeClr val="dk1"/>
                </a:solidFill>
              </a:rPr>
              <a:t>        return None</a:t>
            </a:r>
            <a:endParaRPr sz="900">
              <a:solidFill>
                <a:schemeClr val="dk1"/>
              </a:solidFill>
            </a:endParaRPr>
          </a:p>
        </p:txBody>
      </p:sp>
      <p:sp>
        <p:nvSpPr>
          <p:cNvPr id="956" name="Google Shape;956;g11e0ecd999b_0_17"/>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Sample Python Script for resource resolution</a:t>
            </a:r>
            <a:endParaRPr sz="3600">
              <a:solidFill>
                <a:srgbClr val="FFFFFF"/>
              </a:solidFill>
            </a:endParaRPr>
          </a:p>
        </p:txBody>
      </p:sp>
      <p:sp>
        <p:nvSpPr>
          <p:cNvPr id="957" name="Google Shape;957;g11e0ecd999b_0_17"/>
          <p:cNvSpPr txBox="1"/>
          <p:nvPr/>
        </p:nvSpPr>
        <p:spPr>
          <a:xfrm>
            <a:off x="7082225" y="1041188"/>
            <a:ext cx="373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Sample Script used for resource resolution. In data dictionary variable resolution source will be capability in this cast</a:t>
            </a:r>
            <a:endParaRPr b="1"/>
          </a:p>
        </p:txBody>
      </p:sp>
      <p:pic>
        <p:nvPicPr>
          <p:cNvPr id="958" name="Google Shape;958;g11e0ecd999b_0_17"/>
          <p:cNvPicPr preferRelativeResize="0"/>
          <p:nvPr/>
        </p:nvPicPr>
        <p:blipFill rotWithShape="1">
          <a:blip r:embed="rId3">
            <a:alphaModFix/>
          </a:blip>
          <a:srcRect b="-11801" l="0" r="0" t="-14413"/>
          <a:stretch/>
        </p:blipFill>
        <p:spPr>
          <a:xfrm>
            <a:off x="7082225" y="1584275"/>
            <a:ext cx="4176000" cy="815040"/>
          </a:xfrm>
          <a:prstGeom prst="rect">
            <a:avLst/>
          </a:prstGeom>
          <a:noFill/>
          <a:ln>
            <a:noFill/>
          </a:ln>
        </p:spPr>
      </p:pic>
      <p:sp>
        <p:nvSpPr>
          <p:cNvPr id="959" name="Google Shape;959;g11e0ecd999b_0_17"/>
          <p:cNvSpPr/>
          <p:nvPr/>
        </p:nvSpPr>
        <p:spPr>
          <a:xfrm>
            <a:off x="8932225" y="1803250"/>
            <a:ext cx="906300" cy="719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11e0ecd999b_0_17"/>
          <p:cNvSpPr/>
          <p:nvPr/>
        </p:nvSpPr>
        <p:spPr>
          <a:xfrm>
            <a:off x="2382475" y="1280025"/>
            <a:ext cx="3737400" cy="457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11e0ecd999b_0_17"/>
          <p:cNvSpPr txBox="1"/>
          <p:nvPr/>
        </p:nvSpPr>
        <p:spPr>
          <a:xfrm>
            <a:off x="329925" y="1201125"/>
            <a:ext cx="214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Script using CDS provided libraries</a:t>
            </a:r>
            <a:endParaRPr sz="1200"/>
          </a:p>
        </p:txBody>
      </p:sp>
      <p:sp>
        <p:nvSpPr>
          <p:cNvPr id="962" name="Google Shape;962;g11e0ecd999b_0_17"/>
          <p:cNvSpPr txBox="1"/>
          <p:nvPr/>
        </p:nvSpPr>
        <p:spPr>
          <a:xfrm>
            <a:off x="8651925" y="3765350"/>
            <a:ext cx="22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better example with </a:t>
            </a:r>
            <a:r>
              <a:rPr lang="en-US"/>
              <a:t>explanation</a:t>
            </a:r>
            <a:r>
              <a:rPr lang="en-US"/>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11e0ecd999b_0_34"/>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 cont..</a:t>
            </a:r>
            <a:endParaRPr sz="3600">
              <a:solidFill>
                <a:srgbClr val="FFFFFF"/>
              </a:solidFill>
            </a:endParaRPr>
          </a:p>
        </p:txBody>
      </p:sp>
      <p:sp>
        <p:nvSpPr>
          <p:cNvPr id="969" name="Google Shape;969;g11e0ecd999b_0_34"/>
          <p:cNvSpPr txBox="1"/>
          <p:nvPr/>
        </p:nvSpPr>
        <p:spPr>
          <a:xfrm>
            <a:off x="102775" y="11585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solidFill>
                  <a:schemeClr val="dk1"/>
                </a:solidFill>
              </a:rPr>
              <a:t> b) </a:t>
            </a:r>
            <a:r>
              <a:rPr b="1" lang="en-US" sz="1100" u="sng">
                <a:solidFill>
                  <a:schemeClr val="dk1"/>
                </a:solidFill>
              </a:rPr>
              <a:t>Library for Component executions</a:t>
            </a:r>
            <a:endParaRPr b="1" sz="1100" u="sng">
              <a:solidFill>
                <a:schemeClr val="dk1"/>
              </a:solidFill>
            </a:endParaRPr>
          </a:p>
        </p:txBody>
      </p:sp>
      <p:sp>
        <p:nvSpPr>
          <p:cNvPr id="970" name="Google Shape;970;g11e0ecd999b_0_34"/>
          <p:cNvSpPr txBox="1"/>
          <p:nvPr/>
        </p:nvSpPr>
        <p:spPr>
          <a:xfrm>
            <a:off x="224250" y="1512575"/>
            <a:ext cx="52602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To design an artifact (script artifact) as a component script executor following are steps</a:t>
            </a:r>
            <a:endParaRPr sz="1100">
              <a:solidFill>
                <a:schemeClr val="dk1"/>
              </a:solidFill>
            </a:endParaRPr>
          </a:p>
          <a:p>
            <a:pPr indent="0" lvl="0" marL="0" rtl="0" algn="l">
              <a:lnSpc>
                <a:spcPct val="115000"/>
              </a:lnSpc>
              <a:spcBef>
                <a:spcPts val="1200"/>
              </a:spcBef>
              <a:spcAft>
                <a:spcPts val="1200"/>
              </a:spcAft>
              <a:buNone/>
            </a:pPr>
            <a:r>
              <a:rPr b="1" lang="en-US" sz="1100">
                <a:solidFill>
                  <a:schemeClr val="dk1"/>
                </a:solidFill>
              </a:rPr>
              <a:t>Step 1:</a:t>
            </a:r>
            <a:r>
              <a:rPr lang="en-US" sz="1100">
                <a:solidFill>
                  <a:schemeClr val="dk1"/>
                </a:solidFill>
              </a:rPr>
              <a:t> Define a Class that inherit </a:t>
            </a:r>
            <a:r>
              <a:rPr b="1" lang="en-US" sz="1100">
                <a:solidFill>
                  <a:schemeClr val="dk1"/>
                </a:solidFill>
              </a:rPr>
              <a:t>AbstractScriptComponentFunction </a:t>
            </a:r>
            <a:r>
              <a:rPr lang="en-US" sz="1100">
                <a:solidFill>
                  <a:schemeClr val="dk1"/>
                </a:solidFill>
              </a:rPr>
              <a:t>and override function to run actions.</a:t>
            </a:r>
            <a:endParaRPr sz="1100">
              <a:solidFill>
                <a:schemeClr val="dk1"/>
              </a:solidFill>
            </a:endParaRPr>
          </a:p>
        </p:txBody>
      </p:sp>
      <p:pic>
        <p:nvPicPr>
          <p:cNvPr id="971" name="Google Shape;971;g11e0ecd999b_0_34"/>
          <p:cNvPicPr preferRelativeResize="0"/>
          <p:nvPr/>
        </p:nvPicPr>
        <p:blipFill>
          <a:blip r:embed="rId3">
            <a:alphaModFix/>
          </a:blip>
          <a:stretch>
            <a:fillRect/>
          </a:stretch>
        </p:blipFill>
        <p:spPr>
          <a:xfrm>
            <a:off x="5740372" y="1158575"/>
            <a:ext cx="6269228" cy="782100"/>
          </a:xfrm>
          <a:prstGeom prst="rect">
            <a:avLst/>
          </a:prstGeom>
          <a:noFill/>
          <a:ln>
            <a:noFill/>
          </a:ln>
        </p:spPr>
      </p:pic>
      <p:pic>
        <p:nvPicPr>
          <p:cNvPr id="972" name="Google Shape;972;g11e0ecd999b_0_34"/>
          <p:cNvPicPr preferRelativeResize="0"/>
          <p:nvPr/>
        </p:nvPicPr>
        <p:blipFill>
          <a:blip r:embed="rId4">
            <a:alphaModFix/>
          </a:blip>
          <a:stretch>
            <a:fillRect/>
          </a:stretch>
        </p:blipFill>
        <p:spPr>
          <a:xfrm>
            <a:off x="5740375" y="1967950"/>
            <a:ext cx="5260200" cy="867439"/>
          </a:xfrm>
          <a:prstGeom prst="rect">
            <a:avLst/>
          </a:prstGeom>
          <a:noFill/>
          <a:ln>
            <a:noFill/>
          </a:ln>
        </p:spPr>
      </p:pic>
      <p:sp>
        <p:nvSpPr>
          <p:cNvPr id="973" name="Google Shape;973;g11e0ecd999b_0_34"/>
          <p:cNvSpPr txBox="1"/>
          <p:nvPr/>
        </p:nvSpPr>
        <p:spPr>
          <a:xfrm>
            <a:off x="140150" y="3003650"/>
            <a:ext cx="33168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None/>
            </a:pPr>
            <a:r>
              <a:rPr b="1" lang="en-US" sz="1100">
                <a:solidFill>
                  <a:schemeClr val="dk1"/>
                </a:solidFill>
              </a:rPr>
              <a:t>Step 2:</a:t>
            </a:r>
            <a:r>
              <a:rPr lang="en-US" sz="1100">
                <a:solidFill>
                  <a:schemeClr val="dk1"/>
                </a:solidFill>
              </a:rPr>
              <a:t> </a:t>
            </a:r>
            <a:r>
              <a:rPr lang="en-US" sz="1100">
                <a:solidFill>
                  <a:schemeClr val="dk1"/>
                </a:solidFill>
              </a:rPr>
              <a:t>Implement your Artifact: An artifact need to implement at least 2 functions (process and recover) in order to be valid</a:t>
            </a:r>
            <a:endParaRPr sz="1200">
              <a:solidFill>
                <a:schemeClr val="dk1"/>
              </a:solidFill>
            </a:endParaRPr>
          </a:p>
        </p:txBody>
      </p:sp>
      <p:cxnSp>
        <p:nvCxnSpPr>
          <p:cNvPr id="974" name="Google Shape;974;g11e0ecd999b_0_34"/>
          <p:cNvCxnSpPr/>
          <p:nvPr/>
        </p:nvCxnSpPr>
        <p:spPr>
          <a:xfrm flipH="1" rot="10800000">
            <a:off x="4951950" y="2139550"/>
            <a:ext cx="766200" cy="308400"/>
          </a:xfrm>
          <a:prstGeom prst="straightConnector1">
            <a:avLst/>
          </a:prstGeom>
          <a:noFill/>
          <a:ln cap="flat" cmpd="sng" w="9525">
            <a:solidFill>
              <a:schemeClr val="dk2"/>
            </a:solidFill>
            <a:prstDash val="solid"/>
            <a:round/>
            <a:headEnd len="med" w="med" type="none"/>
            <a:tailEnd len="med" w="med" type="triangle"/>
          </a:ln>
        </p:spPr>
      </p:cxnSp>
      <p:pic>
        <p:nvPicPr>
          <p:cNvPr id="975" name="Google Shape;975;g11e0ecd999b_0_34"/>
          <p:cNvPicPr preferRelativeResize="0"/>
          <p:nvPr/>
        </p:nvPicPr>
        <p:blipFill>
          <a:blip r:embed="rId5">
            <a:alphaModFix/>
          </a:blip>
          <a:stretch>
            <a:fillRect/>
          </a:stretch>
        </p:blipFill>
        <p:spPr>
          <a:xfrm>
            <a:off x="3443224" y="2928075"/>
            <a:ext cx="4368750" cy="1519350"/>
          </a:xfrm>
          <a:prstGeom prst="rect">
            <a:avLst/>
          </a:prstGeom>
          <a:noFill/>
          <a:ln>
            <a:noFill/>
          </a:ln>
        </p:spPr>
      </p:pic>
      <p:pic>
        <p:nvPicPr>
          <p:cNvPr id="976" name="Google Shape;976;g11e0ecd999b_0_34"/>
          <p:cNvPicPr preferRelativeResize="0"/>
          <p:nvPr/>
        </p:nvPicPr>
        <p:blipFill>
          <a:blip r:embed="rId6">
            <a:alphaModFix/>
          </a:blip>
          <a:stretch>
            <a:fillRect/>
          </a:stretch>
        </p:blipFill>
        <p:spPr>
          <a:xfrm>
            <a:off x="7559922" y="3103725"/>
            <a:ext cx="4632078" cy="1092000"/>
          </a:xfrm>
          <a:prstGeom prst="rect">
            <a:avLst/>
          </a:prstGeom>
          <a:noFill/>
          <a:ln>
            <a:noFill/>
          </a:ln>
        </p:spPr>
      </p:pic>
      <p:cxnSp>
        <p:nvCxnSpPr>
          <p:cNvPr id="977" name="Google Shape;977;g11e0ecd999b_0_34"/>
          <p:cNvCxnSpPr>
            <a:endCxn id="975" idx="1"/>
          </p:cNvCxnSpPr>
          <p:nvPr/>
        </p:nvCxnSpPr>
        <p:spPr>
          <a:xfrm>
            <a:off x="3055324" y="3522450"/>
            <a:ext cx="387900" cy="165300"/>
          </a:xfrm>
          <a:prstGeom prst="straightConnector1">
            <a:avLst/>
          </a:prstGeom>
          <a:noFill/>
          <a:ln cap="flat" cmpd="sng" w="9525">
            <a:solidFill>
              <a:schemeClr val="dk2"/>
            </a:solidFill>
            <a:prstDash val="solid"/>
            <a:round/>
            <a:headEnd len="med" w="med" type="none"/>
            <a:tailEnd len="med" w="med" type="triangle"/>
          </a:ln>
        </p:spPr>
      </p:cxnSp>
      <p:sp>
        <p:nvSpPr>
          <p:cNvPr id="978" name="Google Shape;978;g11e0ecd999b_0_34"/>
          <p:cNvSpPr txBox="1"/>
          <p:nvPr/>
        </p:nvSpPr>
        <p:spPr>
          <a:xfrm>
            <a:off x="140150" y="4643625"/>
            <a:ext cx="35973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t>Above implementation can leverage </a:t>
            </a:r>
            <a:r>
              <a:rPr b="1" lang="en-US" sz="1100"/>
              <a:t>Functions available in Artifact script:</a:t>
            </a:r>
            <a:r>
              <a:rPr lang="en-US" sz="1100"/>
              <a:t> The main library available while running a Component in CDS is the BlueprintRuntimeService. This provides to the user the Blueprint running context and run-time execution functions.The following shows functions available for all the different Components execution from a python script:</a:t>
            </a:r>
            <a:endParaRPr sz="1100"/>
          </a:p>
        </p:txBody>
      </p:sp>
      <p:sp>
        <p:nvSpPr>
          <p:cNvPr id="979" name="Google Shape;979;g11e0ecd999b_0_34"/>
          <p:cNvSpPr txBox="1"/>
          <p:nvPr/>
        </p:nvSpPr>
        <p:spPr>
          <a:xfrm>
            <a:off x="3858800" y="4540100"/>
            <a:ext cx="8333400" cy="19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 </a:t>
            </a:r>
            <a:r>
              <a:rPr lang="en-US" sz="1100">
                <a:solidFill>
                  <a:srgbClr val="008000"/>
                </a:solidFill>
              </a:rPr>
              <a:t>self.bluePrintRuntimeService.setInputValue(propertyName: String, propertyDefinition: PropertyDefinition, value: JsonNode)</a:t>
            </a:r>
            <a:r>
              <a:rPr lang="en-US" sz="1100">
                <a:solidFill>
                  <a:schemeClr val="dk1"/>
                </a:solidFill>
              </a:rPr>
              <a:t>: Set the value of the input in the current node template.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 </a:t>
            </a:r>
            <a:r>
              <a:rPr lang="en-US" sz="1100">
                <a:solidFill>
                  <a:srgbClr val="008000"/>
                </a:solidFill>
              </a:rPr>
              <a:t>self.bluePrintRuntimeService.setWorkflowInputValue(workflowName: String, propertyName: String, propertyDefinition: PropertyDefinition, value: JsonNode)</a:t>
            </a:r>
            <a:r>
              <a:rPr lang="en-US" sz="1100">
                <a:solidFill>
                  <a:schemeClr val="dk1"/>
                </a:solidFill>
              </a:rPr>
              <a:t>: Set the value of the input in the a specific workflow.</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 </a:t>
            </a:r>
            <a:r>
              <a:rPr lang="en-US" sz="1100">
                <a:solidFill>
                  <a:srgbClr val="008000"/>
                </a:solidFill>
              </a:rPr>
              <a:t>self.bluePrintRuntimeService.getWorkflowInputValue(workflowName: String, propertyName: String)</a:t>
            </a:r>
            <a:r>
              <a:rPr lang="en-US" sz="1100">
                <a:solidFill>
                  <a:srgbClr val="800000"/>
                </a:solidFill>
              </a:rPr>
              <a:t>:</a:t>
            </a:r>
            <a:r>
              <a:rPr lang="en-US" sz="1100">
                <a:solidFill>
                  <a:schemeClr val="dk1"/>
                </a:solidFill>
              </a:rPr>
              <a:t> get a value of the input in the a specific workflow..</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 </a:t>
            </a:r>
            <a:r>
              <a:rPr lang="en-US" sz="1100">
                <a:solidFill>
                  <a:srgbClr val="008000"/>
                </a:solidFill>
              </a:rPr>
              <a:t>self.bluePrintRuntimeService.getInputValue(propertyName: String)</a:t>
            </a:r>
            <a:r>
              <a:rPr lang="en-US" sz="1100">
                <a:solidFill>
                  <a:schemeClr val="dk1"/>
                </a:solidFill>
              </a:rPr>
              <a:t>: get an input value for the current node template</a:t>
            </a:r>
            <a:endParaRPr sz="1100">
              <a:solidFill>
                <a:schemeClr val="dk1"/>
              </a:solidFill>
            </a:endParaRPr>
          </a:p>
        </p:txBody>
      </p:sp>
      <p:cxnSp>
        <p:nvCxnSpPr>
          <p:cNvPr id="980" name="Google Shape;980;g11e0ecd999b_0_34"/>
          <p:cNvCxnSpPr>
            <a:endCxn id="979" idx="1"/>
          </p:cNvCxnSpPr>
          <p:nvPr/>
        </p:nvCxnSpPr>
        <p:spPr>
          <a:xfrm flipH="1" rot="10800000">
            <a:off x="3522500" y="5532200"/>
            <a:ext cx="336300" cy="120600"/>
          </a:xfrm>
          <a:prstGeom prst="straightConnector1">
            <a:avLst/>
          </a:prstGeom>
          <a:noFill/>
          <a:ln cap="flat" cmpd="sng" w="9525">
            <a:solidFill>
              <a:schemeClr val="dk2"/>
            </a:solidFill>
            <a:prstDash val="solid"/>
            <a:round/>
            <a:headEnd len="med" w="med" type="none"/>
            <a:tailEnd len="med" w="med" type="triangle"/>
          </a:ln>
        </p:spPr>
      </p:cxnSp>
      <p:sp>
        <p:nvSpPr>
          <p:cNvPr id="981" name="Google Shape;981;g11e0ecd999b_0_34"/>
          <p:cNvSpPr txBox="1"/>
          <p:nvPr/>
        </p:nvSpPr>
        <p:spPr>
          <a:xfrm>
            <a:off x="2887075" y="11662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solidFill>
                  <a:schemeClr val="dk1"/>
                </a:solidFill>
              </a:rPr>
              <a:t>Used along with </a:t>
            </a:r>
            <a:r>
              <a:rPr b="1" lang="en-US" sz="1000">
                <a:solidFill>
                  <a:srgbClr val="0000FF"/>
                </a:solidFill>
              </a:rPr>
              <a:t>component-script-executor</a:t>
            </a:r>
            <a:endParaRPr b="1" sz="1000">
              <a:solidFill>
                <a:srgbClr val="0000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11e0ecd999b_0_147"/>
          <p:cNvSpPr txBox="1"/>
          <p:nvPr/>
        </p:nvSpPr>
        <p:spPr>
          <a:xfrm>
            <a:off x="1541675" y="1532300"/>
            <a:ext cx="665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solidFill>
                  <a:schemeClr val="dk1"/>
                </a:solidFill>
              </a:rPr>
              <a:t>SampleScriptingArtifact.kt (Kotlin script example - Used with component-script-execution </a:t>
            </a:r>
            <a:endParaRPr b="1" sz="1100">
              <a:solidFill>
                <a:schemeClr val="dk1"/>
              </a:solidFill>
            </a:endParaRPr>
          </a:p>
        </p:txBody>
      </p:sp>
      <p:sp>
        <p:nvSpPr>
          <p:cNvPr id="988" name="Google Shape;988;g11e0ecd999b_0_147"/>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 cont..</a:t>
            </a:r>
            <a:endParaRPr sz="3600">
              <a:solidFill>
                <a:srgbClr val="FFFFFF"/>
              </a:solidFill>
            </a:endParaRPr>
          </a:p>
        </p:txBody>
      </p:sp>
      <p:sp>
        <p:nvSpPr>
          <p:cNvPr id="989" name="Google Shape;989;g11e0ecd999b_0_147"/>
          <p:cNvSpPr txBox="1"/>
          <p:nvPr/>
        </p:nvSpPr>
        <p:spPr>
          <a:xfrm>
            <a:off x="1810325" y="1980775"/>
            <a:ext cx="92592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import org.onap.ccsdk.cds.blueprintsprocessor.core.api.data.ExecutionServiceInput</a:t>
            </a:r>
            <a:endParaRPr sz="1000"/>
          </a:p>
          <a:p>
            <a:pPr indent="0" lvl="0" marL="0" rtl="0" algn="l">
              <a:spcBef>
                <a:spcPts val="0"/>
              </a:spcBef>
              <a:spcAft>
                <a:spcPts val="0"/>
              </a:spcAft>
              <a:buNone/>
            </a:pPr>
            <a:r>
              <a:rPr lang="en-US" sz="1000"/>
              <a:t>import org.onap.ccsdk.cds.blueprintsprocessor.functions.cli.executor.cliDeviceInfo</a:t>
            </a:r>
            <a:endParaRPr sz="1000"/>
          </a:p>
          <a:p>
            <a:pPr indent="0" lvl="0" marL="0" rtl="0" algn="l">
              <a:spcBef>
                <a:spcPts val="0"/>
              </a:spcBef>
              <a:spcAft>
                <a:spcPts val="0"/>
              </a:spcAft>
              <a:buNone/>
            </a:pPr>
            <a:r>
              <a:rPr lang="en-US" sz="1000"/>
              <a:t>import org.onap.ccsdk.cds.blueprintsprocessor.functions.cli.executor.getSshClientService</a:t>
            </a:r>
            <a:endParaRPr sz="1000"/>
          </a:p>
          <a:p>
            <a:pPr indent="0" lvl="0" marL="0" rtl="0" algn="l">
              <a:spcBef>
                <a:spcPts val="0"/>
              </a:spcBef>
              <a:spcAft>
                <a:spcPts val="0"/>
              </a:spcAft>
              <a:buNone/>
            </a:pPr>
            <a:r>
              <a:rPr lang="en-US" sz="1000"/>
              <a:t>import org.onap.ccsdk.cds.blueprintsprocessor.services.execution.AbstractScriptComponentFunction</a:t>
            </a:r>
            <a:endParaRPr sz="1000"/>
          </a:p>
          <a:p>
            <a:pPr indent="0" lvl="0" marL="0" rtl="0" algn="l">
              <a:spcBef>
                <a:spcPts val="0"/>
              </a:spcBef>
              <a:spcAft>
                <a:spcPts val="0"/>
              </a:spcAft>
              <a:buNone/>
            </a:pPr>
            <a:r>
              <a:rPr lang="en-US" sz="1000"/>
              <a:t>import org.onap.ccsdk.cds.blueprintsprocessor.services.execution.ComponentScriptExecutor</a:t>
            </a:r>
            <a:endParaRPr sz="1000"/>
          </a:p>
          <a:p>
            <a:pPr indent="0" lvl="0" marL="0" rtl="0" algn="l">
              <a:spcBef>
                <a:spcPts val="0"/>
              </a:spcBef>
              <a:spcAft>
                <a:spcPts val="0"/>
              </a:spcAft>
              <a:buNone/>
            </a:pPr>
            <a:r>
              <a:rPr lang="en-US" sz="1000"/>
              <a:t>import org.onap.ccsdk.cds.controllerblueprints.core.asJsonPrimitive</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import org.slf4j.LoggerFactory</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open class SampleScriptArtifact : AbstractScriptComponentFunction()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private val log = LoggerFactory.getLogger(TestCliScriptFunction::class.java)!!</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override fun getName(): String {</a:t>
            </a:r>
            <a:endParaRPr sz="1000"/>
          </a:p>
          <a:p>
            <a:pPr indent="0" lvl="0" marL="0" rtl="0" algn="l">
              <a:spcBef>
                <a:spcPts val="0"/>
              </a:spcBef>
              <a:spcAft>
                <a:spcPts val="0"/>
              </a:spcAft>
              <a:buNone/>
            </a:pPr>
            <a:r>
              <a:rPr lang="en-US" sz="1000"/>
              <a:t>        return "TestCliScriptFunction"</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override suspend fun processNB(executionRequest: ExecutionServiceInput) {</a:t>
            </a:r>
            <a:endParaRPr sz="1000"/>
          </a:p>
          <a:p>
            <a:pPr indent="0" lvl="0" marL="0" rtl="0" algn="l">
              <a:spcBef>
                <a:spcPts val="0"/>
              </a:spcBef>
              <a:spcAft>
                <a:spcPts val="0"/>
              </a:spcAft>
              <a:buNone/>
            </a:pPr>
            <a:r>
              <a:rPr lang="en-US" sz="1000"/>
              <a:t>        log.info("Executing process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override suspend fun recoverNB(runtimeException: RuntimeException, executionRequest: ExecutionServiceInput) {</a:t>
            </a:r>
            <a:endParaRPr sz="1000"/>
          </a:p>
          <a:p>
            <a:pPr indent="0" lvl="0" marL="0" rtl="0" algn="l">
              <a:spcBef>
                <a:spcPts val="0"/>
              </a:spcBef>
              <a:spcAft>
                <a:spcPts val="0"/>
              </a:spcAft>
              <a:buNone/>
            </a:pPr>
            <a:r>
              <a:rPr lang="en-US" sz="1000"/>
              <a:t>        log.info("Executing Recovery")</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11e0ecd999b_0_65"/>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 cont..</a:t>
            </a:r>
            <a:endParaRPr sz="3600">
              <a:solidFill>
                <a:srgbClr val="FFFFFF"/>
              </a:solidFill>
            </a:endParaRPr>
          </a:p>
        </p:txBody>
      </p:sp>
      <p:sp>
        <p:nvSpPr>
          <p:cNvPr id="996" name="Google Shape;996;g11e0ecd999b_0_65"/>
          <p:cNvSpPr txBox="1"/>
          <p:nvPr/>
        </p:nvSpPr>
        <p:spPr>
          <a:xfrm>
            <a:off x="93450" y="1205300"/>
            <a:ext cx="30000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 NETCONF Component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rgbClr val="008000"/>
                </a:solidFill>
              </a:rPr>
              <a:t>netconf_constant</a:t>
            </a:r>
            <a:r>
              <a:rPr b="1" lang="en-US" sz="1100">
                <a:solidFill>
                  <a:srgbClr val="800000"/>
                </a:solidFill>
              </a:rPr>
              <a:t>:</a:t>
            </a:r>
            <a:r>
              <a:rPr lang="en-US" sz="1100">
                <a:solidFill>
                  <a:schemeClr val="dk1"/>
                </a:solidFill>
              </a:rPr>
              <a:t> contains all constants related to Python Netconf Library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rgbClr val="008000"/>
                </a:solidFill>
              </a:rPr>
              <a:t>common</a:t>
            </a:r>
            <a:r>
              <a:rPr lang="en-US" sz="1100">
                <a:solidFill>
                  <a:schemeClr val="dk1"/>
                </a:solidFill>
              </a:rPr>
              <a:t>: This class provides all common function in Run-time execution.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rgbClr val="008000"/>
                </a:solidFill>
              </a:rPr>
              <a:t>netconfclient</a:t>
            </a:r>
            <a:r>
              <a:rPr lang="en-US" sz="1100">
                <a:solidFill>
                  <a:schemeClr val="dk1"/>
                </a:solidFill>
              </a:rPr>
              <a:t>: This class provides all netconf execution functions</a:t>
            </a:r>
            <a:endParaRPr sz="1100">
              <a:solidFill>
                <a:schemeClr val="dk1"/>
              </a:solidFill>
            </a:endParaRPr>
          </a:p>
        </p:txBody>
      </p:sp>
      <p:sp>
        <p:nvSpPr>
          <p:cNvPr id="997" name="Google Shape;997;g11e0ecd999b_0_65"/>
          <p:cNvSpPr txBox="1"/>
          <p:nvPr/>
        </p:nvSpPr>
        <p:spPr>
          <a:xfrm>
            <a:off x="2363850" y="12053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solidFill>
                  <a:schemeClr val="dk1"/>
                </a:solidFill>
              </a:rPr>
              <a:t>Used along with </a:t>
            </a:r>
            <a:r>
              <a:rPr b="1" lang="en-US" sz="1000">
                <a:solidFill>
                  <a:srgbClr val="0000FF"/>
                </a:solidFill>
              </a:rPr>
              <a:t>component-</a:t>
            </a:r>
            <a:r>
              <a:rPr b="1" lang="en-US" sz="1000">
                <a:solidFill>
                  <a:srgbClr val="0000FF"/>
                </a:solidFill>
              </a:rPr>
              <a:t>netconf</a:t>
            </a:r>
            <a:r>
              <a:rPr b="1" lang="en-US" sz="1000">
                <a:solidFill>
                  <a:srgbClr val="0000FF"/>
                </a:solidFill>
              </a:rPr>
              <a:t>-executor</a:t>
            </a:r>
            <a:endParaRPr b="1" sz="1000">
              <a:solidFill>
                <a:srgbClr val="0000FF"/>
              </a:solidFill>
            </a:endParaRPr>
          </a:p>
        </p:txBody>
      </p:sp>
      <p:sp>
        <p:nvSpPr>
          <p:cNvPr id="998" name="Google Shape;998;g11e0ecd999b_0_65"/>
          <p:cNvSpPr txBox="1"/>
          <p:nvPr/>
        </p:nvSpPr>
        <p:spPr>
          <a:xfrm>
            <a:off x="3017900" y="2391900"/>
            <a:ext cx="9174000" cy="1400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Char char="●"/>
            </a:pPr>
            <a:r>
              <a:rPr lang="en-US" sz="1000">
                <a:solidFill>
                  <a:srgbClr val="008000"/>
                </a:solidFill>
              </a:rPr>
              <a:t>resolve_and_generate_message_from_template_prefix(artifact_prefix)</a:t>
            </a:r>
            <a:r>
              <a:rPr lang="en-US" sz="1000">
                <a:solidFill>
                  <a:srgbClr val="800000"/>
                </a:solidFill>
              </a:rPr>
              <a:t>  </a:t>
            </a:r>
            <a:r>
              <a:rPr lang="en-US" sz="1000">
                <a:solidFill>
                  <a:schemeClr val="dk1"/>
                </a:solidFill>
              </a:rPr>
              <a:t>To get the resolved template using the template artifact prefix. Use get a template content from the current workflow.</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retrieve_resolved_template_from_database(key, artifact_template)</a:t>
            </a:r>
            <a:r>
              <a:rPr lang="en-US" sz="1000">
                <a:solidFill>
                  <a:srgbClr val="800000"/>
                </a:solidFill>
              </a:rPr>
              <a:t> </a:t>
            </a:r>
            <a:r>
              <a:rPr lang="en-US" sz="1000">
                <a:solidFill>
                  <a:schemeClr val="dk1"/>
                </a:solidFill>
              </a:rPr>
              <a:t>To get the resolved template using the template artifact prefix and resolution-key. Use retrieve a template content that was previously resolved.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set_execution_attribute_response_data(response_data)</a:t>
            </a:r>
            <a:r>
              <a:rPr lang="en-US" sz="1000">
                <a:solidFill>
                  <a:srgbClr val="800000"/>
                </a:solidFill>
              </a:rPr>
              <a:t> </a:t>
            </a:r>
            <a:r>
              <a:rPr lang="en-US" sz="1000">
                <a:solidFill>
                  <a:schemeClr val="dk1"/>
                </a:solidFill>
              </a:rPr>
              <a:t>where response_data is a JsonNode. Set the attribute value of the current node_template.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get_node_template_attribute(node_template_name, attribute_key)</a:t>
            </a:r>
            <a:r>
              <a:rPr lang="en-US" sz="1000">
                <a:solidFill>
                  <a:srgbClr val="800000"/>
                </a:solidFill>
              </a:rPr>
              <a:t> </a:t>
            </a:r>
            <a:r>
              <a:rPr lang="en-US" sz="1000">
                <a:solidFill>
                  <a:schemeClr val="dk1"/>
                </a:solidFill>
              </a:rPr>
              <a:t>Get the value into the node template attribute attribute_key.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800000"/>
                </a:solidFill>
              </a:rPr>
              <a:t>get_input_value(key)  </a:t>
            </a:r>
            <a:r>
              <a:rPr lang="en-US" sz="1000">
                <a:solidFill>
                  <a:schemeClr val="dk1"/>
                </a:solidFill>
              </a:rPr>
              <a:t>Get input value associated to the key of the current node template. (Not available now)</a:t>
            </a:r>
            <a:endParaRPr sz="1000">
              <a:solidFill>
                <a:schemeClr val="dk1"/>
              </a:solidFill>
            </a:endParaRPr>
          </a:p>
        </p:txBody>
      </p:sp>
      <p:pic>
        <p:nvPicPr>
          <p:cNvPr id="999" name="Google Shape;999;g11e0ecd999b_0_65"/>
          <p:cNvPicPr preferRelativeResize="0"/>
          <p:nvPr/>
        </p:nvPicPr>
        <p:blipFill>
          <a:blip r:embed="rId3">
            <a:alphaModFix/>
          </a:blip>
          <a:stretch>
            <a:fillRect/>
          </a:stretch>
        </p:blipFill>
        <p:spPr>
          <a:xfrm>
            <a:off x="5689252" y="849375"/>
            <a:ext cx="2150675" cy="1542525"/>
          </a:xfrm>
          <a:prstGeom prst="rect">
            <a:avLst/>
          </a:prstGeom>
          <a:noFill/>
          <a:ln>
            <a:noFill/>
          </a:ln>
        </p:spPr>
      </p:pic>
      <p:cxnSp>
        <p:nvCxnSpPr>
          <p:cNvPr id="1000" name="Google Shape;1000;g11e0ecd999b_0_65"/>
          <p:cNvCxnSpPr/>
          <p:nvPr/>
        </p:nvCxnSpPr>
        <p:spPr>
          <a:xfrm>
            <a:off x="2560075" y="2447950"/>
            <a:ext cx="560700" cy="177600"/>
          </a:xfrm>
          <a:prstGeom prst="straightConnector1">
            <a:avLst/>
          </a:prstGeom>
          <a:noFill/>
          <a:ln cap="flat" cmpd="sng" w="9525">
            <a:solidFill>
              <a:schemeClr val="dk2"/>
            </a:solidFill>
            <a:prstDash val="solid"/>
            <a:round/>
            <a:headEnd len="med" w="med" type="none"/>
            <a:tailEnd len="med" w="med" type="triangle"/>
          </a:ln>
        </p:spPr>
      </p:cxnSp>
      <p:sp>
        <p:nvSpPr>
          <p:cNvPr id="1001" name="Google Shape;1001;g11e0ecd999b_0_65"/>
          <p:cNvSpPr txBox="1"/>
          <p:nvPr/>
        </p:nvSpPr>
        <p:spPr>
          <a:xfrm>
            <a:off x="427100" y="3781150"/>
            <a:ext cx="9063000" cy="281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Char char="●"/>
            </a:pPr>
            <a:r>
              <a:rPr lang="en-US" sz="1000">
                <a:solidFill>
                  <a:srgbClr val="008000"/>
                </a:solidFill>
              </a:rPr>
              <a:t>NetconfClient(log, netconfComonent, netconf_connection)</a:t>
            </a:r>
            <a:r>
              <a:rPr lang="en-US" sz="1000">
                <a:solidFill>
                  <a:srgbClr val="800000"/>
                </a:solidFill>
              </a:rPr>
              <a:t> </a:t>
            </a:r>
            <a:r>
              <a:rPr lang="en-US" sz="1000">
                <a:solidFill>
                  <a:schemeClr val="dk1"/>
                </a:solidFill>
              </a:rPr>
              <a:t>The class constructor that provide Netconf service. netconf_connection is a String that identify a device in a node template.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connect() </a:t>
            </a:r>
            <a:r>
              <a:rPr lang="en-US" sz="1000">
                <a:solidFill>
                  <a:srgbClr val="800000"/>
                </a:solidFill>
              </a:rPr>
              <a:t> </a:t>
            </a:r>
            <a:r>
              <a:rPr lang="en-US" sz="1000">
                <a:solidFill>
                  <a:schemeClr val="dk1"/>
                </a:solidFill>
              </a:rPr>
              <a:t>To establish the session with the device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disconnect()</a:t>
            </a:r>
            <a:r>
              <a:rPr lang="en-US" sz="1000">
                <a:solidFill>
                  <a:srgbClr val="800000"/>
                </a:solidFill>
              </a:rPr>
              <a:t> </a:t>
            </a:r>
            <a:r>
              <a:rPr lang="en-US" sz="1000">
                <a:solidFill>
                  <a:schemeClr val="dk1"/>
                </a:solidFill>
              </a:rPr>
              <a:t>End session connection with the device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lock(config_target=CONFIG_TARGET_CANDIDATE)</a:t>
            </a:r>
            <a:r>
              <a:rPr lang="en-US" sz="1000">
                <a:solidFill>
                  <a:srgbClr val="800000"/>
                </a:solidFill>
              </a:rPr>
              <a:t> </a:t>
            </a:r>
            <a:r>
              <a:rPr lang="en-US" sz="1000">
                <a:solidFill>
                  <a:schemeClr val="dk1"/>
                </a:solidFill>
              </a:rPr>
              <a:t>Lock Netconf device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get_config(filter_content="", config_target=CONFIG_TARGET_RUNNING)</a:t>
            </a:r>
            <a:r>
              <a:rPr lang="en-US" sz="1000">
                <a:solidFill>
                  <a:srgbClr val="800000"/>
                </a:solidFill>
              </a:rPr>
              <a:t> </a:t>
            </a:r>
            <a:r>
              <a:rPr lang="en-US" sz="1000">
                <a:solidFill>
                  <a:schemeClr val="dk1"/>
                </a:solidFill>
              </a:rPr>
              <a:t>Get running configs. filter_content is an XML filter config.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edit_config(message_content, config_target=CONFIG_TARGET_CANDIDATE, edit_default_peration=CONFIG_DEFAULT_OPERATION_REPLACE)</a:t>
            </a:r>
            <a:r>
              <a:rPr lang="en-US" sz="1000">
                <a:solidFill>
                  <a:srgbClr val="800000"/>
                </a:solidFill>
              </a:rPr>
              <a:t>  </a:t>
            </a:r>
            <a:r>
              <a:rPr lang="en-US" sz="1000">
                <a:solidFill>
                  <a:schemeClr val="dk1"/>
                </a:solidFill>
              </a:rPr>
              <a:t>Push a running config into the device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commit(confirmed=False, confirm_timeout=60, persist="", persist_id="")</a:t>
            </a:r>
            <a:endParaRPr sz="1000">
              <a:solidFill>
                <a:srgbClr val="008000"/>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invoke_rpc(rpc_content)</a:t>
            </a:r>
            <a:endParaRPr sz="1000">
              <a:solidFill>
                <a:srgbClr val="008000"/>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cancel_commit(persist_id="")</a:t>
            </a:r>
            <a:endParaRPr sz="1000">
              <a:solidFill>
                <a:srgbClr val="008000"/>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unlock(config_target=CONFIG_TARGET_CANDIDATE)</a:t>
            </a:r>
            <a:r>
              <a:rPr lang="en-US" sz="1000">
                <a:solidFill>
                  <a:srgbClr val="800000"/>
                </a:solidFill>
              </a:rPr>
              <a:t> </a:t>
            </a:r>
            <a:r>
              <a:rPr lang="en-US" sz="1000">
                <a:solidFill>
                  <a:schemeClr val="dk1"/>
                </a:solidFill>
              </a:rPr>
              <a:t>Unlock Netconf device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validate(config_target=CONFIG_TARGET_CANDIDATE)</a:t>
            </a:r>
            <a:endParaRPr sz="1000">
              <a:solidFill>
                <a:srgbClr val="008000"/>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discard_change()</a:t>
            </a:r>
            <a:endParaRPr sz="1000">
              <a:solidFill>
                <a:srgbClr val="008000"/>
              </a:solidFill>
            </a:endParaRPr>
          </a:p>
          <a:p>
            <a:pPr indent="-292100" lvl="0" marL="457200" rtl="0" algn="l">
              <a:lnSpc>
                <a:spcPct val="115000"/>
              </a:lnSpc>
              <a:spcBef>
                <a:spcPts val="0"/>
              </a:spcBef>
              <a:spcAft>
                <a:spcPts val="0"/>
              </a:spcAft>
              <a:buClr>
                <a:schemeClr val="dk1"/>
              </a:buClr>
              <a:buSzPts val="1000"/>
              <a:buChar char="●"/>
            </a:pPr>
            <a:r>
              <a:rPr lang="en-US" sz="1000">
                <a:solidFill>
                  <a:srgbClr val="008000"/>
                </a:solidFill>
              </a:rPr>
              <a:t>get(filter_content)</a:t>
            </a:r>
            <a:r>
              <a:rPr lang="en-US" sz="1000">
                <a:solidFill>
                  <a:srgbClr val="800000"/>
                </a:solidFill>
              </a:rPr>
              <a:t> </a:t>
            </a:r>
            <a:r>
              <a:rPr lang="en-US" sz="1000">
                <a:solidFill>
                  <a:schemeClr val="dk1"/>
                </a:solidFill>
              </a:rPr>
              <a:t>Get operational commands.</a:t>
            </a:r>
            <a:endParaRPr sz="1000">
              <a:solidFill>
                <a:schemeClr val="dk1"/>
              </a:solidFill>
            </a:endParaRPr>
          </a:p>
        </p:txBody>
      </p:sp>
      <p:cxnSp>
        <p:nvCxnSpPr>
          <p:cNvPr id="1002" name="Google Shape;1002;g11e0ecd999b_0_65"/>
          <p:cNvCxnSpPr/>
          <p:nvPr/>
        </p:nvCxnSpPr>
        <p:spPr>
          <a:xfrm>
            <a:off x="1780300" y="3140000"/>
            <a:ext cx="135000" cy="653400"/>
          </a:xfrm>
          <a:prstGeom prst="straightConnector1">
            <a:avLst/>
          </a:prstGeom>
          <a:noFill/>
          <a:ln cap="flat" cmpd="sng" w="9525">
            <a:solidFill>
              <a:schemeClr val="dk2"/>
            </a:solidFill>
            <a:prstDash val="solid"/>
            <a:round/>
            <a:headEnd len="med" w="med" type="none"/>
            <a:tailEnd len="med" w="med" type="triangle"/>
          </a:ln>
        </p:spPr>
      </p:cxnSp>
      <p:sp>
        <p:nvSpPr>
          <p:cNvPr id="1003" name="Google Shape;1003;g11e0ecd999b_0_65"/>
          <p:cNvSpPr txBox="1"/>
          <p:nvPr/>
        </p:nvSpPr>
        <p:spPr>
          <a:xfrm>
            <a:off x="9107825" y="1466925"/>
            <a:ext cx="30000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t>When executing a component executor script, designer might want to perform resource resolution along with template meshing directly from the script itself.</a:t>
            </a:r>
            <a:endParaRPr sz="1000"/>
          </a:p>
        </p:txBody>
      </p:sp>
      <p:cxnSp>
        <p:nvCxnSpPr>
          <p:cNvPr id="1004" name="Google Shape;1004;g11e0ecd999b_0_65"/>
          <p:cNvCxnSpPr/>
          <p:nvPr/>
        </p:nvCxnSpPr>
        <p:spPr>
          <a:xfrm flipH="1">
            <a:off x="7437150" y="2186350"/>
            <a:ext cx="1719300" cy="317700"/>
          </a:xfrm>
          <a:prstGeom prst="straightConnector1">
            <a:avLst/>
          </a:prstGeom>
          <a:noFill/>
          <a:ln cap="flat" cmpd="sng" w="9525">
            <a:solidFill>
              <a:schemeClr val="dk2"/>
            </a:solidFill>
            <a:prstDash val="solid"/>
            <a:round/>
            <a:headEnd len="med" w="med" type="none"/>
            <a:tailEnd len="med" w="med" type="triangle"/>
          </a:ln>
        </p:spPr>
      </p:cxnSp>
      <p:sp>
        <p:nvSpPr>
          <p:cNvPr id="1005" name="Google Shape;1005;g11e0ecd999b_0_65"/>
          <p:cNvSpPr txBox="1"/>
          <p:nvPr/>
        </p:nvSpPr>
        <p:spPr>
          <a:xfrm>
            <a:off x="9829175" y="4246000"/>
            <a:ext cx="23274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t>In order to facilitate NETCONF interaction within scripts, a python NetconfClient binded to our Kotlin implementation is made available. This NetconfClient can be used when using the component-netconf-executor.</a:t>
            </a:r>
            <a:endParaRPr sz="1100"/>
          </a:p>
        </p:txBody>
      </p:sp>
      <p:cxnSp>
        <p:nvCxnSpPr>
          <p:cNvPr id="1006" name="Google Shape;1006;g11e0ecd999b_0_65"/>
          <p:cNvCxnSpPr/>
          <p:nvPr/>
        </p:nvCxnSpPr>
        <p:spPr>
          <a:xfrm rot="10800000">
            <a:off x="4148300" y="4036375"/>
            <a:ext cx="5662200" cy="46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11e0ecd999b_0_88"/>
          <p:cNvSpPr txBox="1"/>
          <p:nvPr/>
        </p:nvSpPr>
        <p:spPr>
          <a:xfrm>
            <a:off x="299000" y="1229238"/>
            <a:ext cx="59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NetconfExecutor.py - Sample Netconf executor component Script with python artifact</a:t>
            </a:r>
            <a:endParaRPr/>
          </a:p>
        </p:txBody>
      </p:sp>
      <p:sp>
        <p:nvSpPr>
          <p:cNvPr id="1013" name="Google Shape;1013;g11e0ecd999b_0_88"/>
          <p:cNvSpPr txBox="1"/>
          <p:nvPr/>
        </p:nvSpPr>
        <p:spPr>
          <a:xfrm>
            <a:off x="-46725" y="189725"/>
            <a:ext cx="122388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Sample Python Script for device comm. via netconf </a:t>
            </a:r>
            <a:endParaRPr sz="3600">
              <a:solidFill>
                <a:srgbClr val="FFFFFF"/>
              </a:solidFill>
            </a:endParaRPr>
          </a:p>
        </p:txBody>
      </p:sp>
      <p:sp>
        <p:nvSpPr>
          <p:cNvPr id="1014" name="Google Shape;1014;g11e0ecd999b_0_88"/>
          <p:cNvSpPr txBox="1"/>
          <p:nvPr/>
        </p:nvSpPr>
        <p:spPr>
          <a:xfrm>
            <a:off x="130825" y="1840650"/>
            <a:ext cx="50733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 Add customs libraries needed for the script</a:t>
            </a:r>
            <a:endParaRPr sz="900"/>
          </a:p>
          <a:p>
            <a:pPr indent="0" lvl="0" marL="0" rtl="0" algn="l">
              <a:spcBef>
                <a:spcPts val="0"/>
              </a:spcBef>
              <a:spcAft>
                <a:spcPts val="0"/>
              </a:spcAft>
              <a:buNone/>
            </a:pPr>
            <a:r>
              <a:rPr lang="en-US" sz="900"/>
              <a:t>from java.lang import Exception as JavaException</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rPr lang="en-US" sz="900"/>
              <a:t># CDS runtime scripts library</a:t>
            </a:r>
            <a:endParaRPr sz="900"/>
          </a:p>
          <a:p>
            <a:pPr indent="0" lvl="0" marL="0" rtl="0" algn="l">
              <a:spcBef>
                <a:spcPts val="0"/>
              </a:spcBef>
              <a:spcAft>
                <a:spcPts val="0"/>
              </a:spcAft>
              <a:buNone/>
            </a:pPr>
            <a:r>
              <a:rPr lang="en-US" sz="900"/>
              <a:t>from blueprint_constants import *</a:t>
            </a:r>
            <a:endParaRPr sz="900"/>
          </a:p>
          <a:p>
            <a:pPr indent="0" lvl="0" marL="0" rtl="0" algn="l">
              <a:spcBef>
                <a:spcPts val="0"/>
              </a:spcBef>
              <a:spcAft>
                <a:spcPts val="0"/>
              </a:spcAft>
              <a:buNone/>
            </a:pPr>
            <a:r>
              <a:rPr lang="en-US" sz="900"/>
              <a:t>from common import ResolutionHelper</a:t>
            </a:r>
            <a:endParaRPr sz="900"/>
          </a:p>
          <a:p>
            <a:pPr indent="0" lvl="0" marL="0" rtl="0" algn="l">
              <a:spcBef>
                <a:spcPts val="0"/>
              </a:spcBef>
              <a:spcAft>
                <a:spcPts val="0"/>
              </a:spcAft>
              <a:buNone/>
            </a:pPr>
            <a:r>
              <a:rPr lang="en-US" sz="900"/>
              <a:t>from netconfclient import NetconfClient</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rPr lang="en-US" sz="900"/>
              <a:t>#### Your artifact could use one or many other component executors. Import the corresponding extensions class ####</a:t>
            </a:r>
            <a:endParaRPr sz="900"/>
          </a:p>
          <a:p>
            <a:pPr indent="0" lvl="0" marL="0" rtl="0" algn="l">
              <a:spcBef>
                <a:spcPts val="0"/>
              </a:spcBef>
              <a:spcAft>
                <a:spcPts val="0"/>
              </a:spcAft>
              <a:buNone/>
            </a:pPr>
            <a:r>
              <a:rPr lang="en-US" sz="900"/>
              <a:t># resource resolution extension provides to your artifact what you need from resource resolution in CDS. e.g.: get a resolved template</a:t>
            </a:r>
            <a:endParaRPr sz="900"/>
          </a:p>
          <a:p>
            <a:pPr indent="0" lvl="0" marL="0" rtl="0" algn="l">
              <a:spcBef>
                <a:spcPts val="0"/>
              </a:spcBef>
              <a:spcAft>
                <a:spcPts val="0"/>
              </a:spcAft>
              <a:buNone/>
            </a:pPr>
            <a:r>
              <a:rPr lang="en-US" sz="900"/>
              <a:t>from org.onap.ccsdk.cds.blueprintsprocessor.functions.resource.resolution import ResourceResolutionExtensionsKt</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rPr lang="en-US" sz="900"/>
              <a:t># Netconf executor extension provides to your artifact what you need from Netconf component in CDS. e.g.: Connect to Netconf device</a:t>
            </a:r>
            <a:endParaRPr sz="900"/>
          </a:p>
          <a:p>
            <a:pPr indent="0" lvl="0" marL="0" rtl="0" algn="l">
              <a:spcBef>
                <a:spcPts val="0"/>
              </a:spcBef>
              <a:spcAft>
                <a:spcPts val="0"/>
              </a:spcAft>
              <a:buNone/>
            </a:pPr>
            <a:r>
              <a:rPr lang="en-US" sz="900"/>
              <a:t>from org.onap.ccsdk.cds.blueprintsprocessor.functions.netconf.executor import NetconfExecutorExtensionsKt</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rPr lang="en-US" sz="900"/>
              <a:t>from org.onap.ccsdk.cds.blueprintsprocessor.services.execution import AbstractScriptComponentFunction</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rPr lang="en-US" sz="900"/>
              <a:t>class ShowCommand(AbstractScriptComponentFunction):</a:t>
            </a:r>
            <a:endParaRPr sz="900"/>
          </a:p>
          <a:p>
            <a:pPr indent="0" lvl="0" marL="0" rtl="0" algn="l">
              <a:spcBef>
                <a:spcPts val="0"/>
              </a:spcBef>
              <a:spcAft>
                <a:spcPts val="0"/>
              </a:spcAft>
              <a:buNone/>
            </a:pPr>
            <a:r>
              <a:rPr lang="en-US" sz="900"/>
              <a:t> </a:t>
            </a:r>
            <a:endParaRPr sz="900"/>
          </a:p>
          <a:p>
            <a:pPr indent="0" lvl="0" marL="0" rtl="0" algn="l">
              <a:spcBef>
                <a:spcPts val="0"/>
              </a:spcBef>
              <a:spcAft>
                <a:spcPts val="0"/>
              </a:spcAft>
              <a:buNone/>
            </a:pPr>
            <a:r>
              <a:t/>
            </a:r>
            <a:endParaRPr sz="900"/>
          </a:p>
        </p:txBody>
      </p:sp>
      <p:sp>
        <p:nvSpPr>
          <p:cNvPr id="1015" name="Google Shape;1015;g11e0ecd999b_0_88"/>
          <p:cNvSpPr txBox="1"/>
          <p:nvPr/>
        </p:nvSpPr>
        <p:spPr>
          <a:xfrm>
            <a:off x="5549950" y="1840675"/>
            <a:ext cx="6288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solidFill>
                  <a:schemeClr val="dk1"/>
                </a:solidFill>
              </a:rPr>
              <a:t>    def process(self, resource_assignment):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try:</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 Netconf Sample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log = globals()[netconf_constant.SERVICE_LOG]</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netconf_device_info = NetconfExecutorExtensionsKt.netconfDevice("netconf-connection")</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 = NetconfClient(log, self, "netconf-connection")</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resource_resolution = ResolutionHelper(self)</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payload = resource_resolution .resolve_and_generate_message_from_template_prefix("hostname")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netconf_client.connect()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response = netconf_client.lock()</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if not response.isSuccess():</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log.error(response.errorMessage)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netconf_client.edit_config(message_content=payload, edit_default_peration="none")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netconf_client.validate()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netconf_client.commit()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netconf_client.unlock()</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netconf_client.disconnect()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 End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except JavaException, err:</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log.error("Java Exception in the script {}", err)</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except Exception, err:</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log.error("Python Exception in the script {}", err)</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return None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def recover(self, runtime_exception, resource_assignment):</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log.error("Exception in the script {}", runtime_exception)</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print self.addError(runtime_exception.cause.message)</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chemeClr val="dk1"/>
                </a:solidFill>
              </a:rPr>
              <a:t>        return None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11e0ecd999b_0_101"/>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 cont..</a:t>
            </a:r>
            <a:endParaRPr sz="3600">
              <a:solidFill>
                <a:srgbClr val="FFFFFF"/>
              </a:solidFill>
            </a:endParaRPr>
          </a:p>
        </p:txBody>
      </p:sp>
      <p:sp>
        <p:nvSpPr>
          <p:cNvPr id="1022" name="Google Shape;1022;g11e0ecd999b_0_101"/>
          <p:cNvSpPr txBox="1"/>
          <p:nvPr/>
        </p:nvSpPr>
        <p:spPr>
          <a:xfrm>
            <a:off x="93450" y="119592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100">
                <a:solidFill>
                  <a:schemeClr val="dk1"/>
                </a:solidFill>
              </a:rPr>
              <a:t>- RESTCONF Component</a:t>
            </a:r>
            <a:endParaRPr b="1" sz="1100">
              <a:solidFill>
                <a:schemeClr val="dk1"/>
              </a:solidFill>
            </a:endParaRPr>
          </a:p>
        </p:txBody>
      </p:sp>
      <p:sp>
        <p:nvSpPr>
          <p:cNvPr id="1023" name="Google Shape;1023;g11e0ecd999b_0_101"/>
          <p:cNvSpPr txBox="1"/>
          <p:nvPr/>
        </p:nvSpPr>
        <p:spPr>
          <a:xfrm>
            <a:off x="2363850" y="12053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solidFill>
                  <a:schemeClr val="dk1"/>
                </a:solidFill>
              </a:rPr>
              <a:t>Used along with </a:t>
            </a:r>
            <a:r>
              <a:rPr b="1" lang="en-US" sz="1000">
                <a:solidFill>
                  <a:srgbClr val="0000FF"/>
                </a:solidFill>
              </a:rPr>
              <a:t>component-restconf-executor</a:t>
            </a:r>
            <a:endParaRPr b="1" sz="1000">
              <a:solidFill>
                <a:srgbClr val="0000FF"/>
              </a:solidFill>
            </a:endParaRPr>
          </a:p>
        </p:txBody>
      </p:sp>
      <p:sp>
        <p:nvSpPr>
          <p:cNvPr id="1024" name="Google Shape;1024;g11e0ecd999b_0_101"/>
          <p:cNvSpPr txBox="1"/>
          <p:nvPr/>
        </p:nvSpPr>
        <p:spPr>
          <a:xfrm>
            <a:off x="93450" y="1549925"/>
            <a:ext cx="52704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rgbClr val="008000"/>
                </a:solidFill>
              </a:rPr>
              <a:t>restconf_constant</a:t>
            </a:r>
            <a:r>
              <a:rPr b="1" lang="en-US" sz="1100">
                <a:solidFill>
                  <a:srgbClr val="800000"/>
                </a:solidFill>
              </a:rPr>
              <a:t>:</a:t>
            </a:r>
            <a:r>
              <a:rPr lang="en-US" sz="1100">
                <a:solidFill>
                  <a:schemeClr val="dk1"/>
                </a:solidFill>
              </a:rPr>
              <a:t> contains all constants related to Python Restconf Library</a:t>
            </a:r>
            <a:endParaRPr sz="1100">
              <a:solidFill>
                <a:schemeClr val="dk1"/>
              </a:solidFill>
            </a:endParaRPr>
          </a:p>
        </p:txBody>
      </p:sp>
      <p:sp>
        <p:nvSpPr>
          <p:cNvPr id="1025" name="Google Shape;1025;g11e0ecd999b_0_101"/>
          <p:cNvSpPr txBox="1"/>
          <p:nvPr/>
        </p:nvSpPr>
        <p:spPr>
          <a:xfrm>
            <a:off x="93450" y="1909850"/>
            <a:ext cx="49713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rgbClr val="008000"/>
                </a:solidFill>
              </a:rPr>
              <a:t>common: </a:t>
            </a:r>
            <a:r>
              <a:rPr lang="en-US" sz="1100">
                <a:solidFill>
                  <a:schemeClr val="dk1"/>
                </a:solidFill>
              </a:rPr>
              <a:t>This class provides all common function in Run-time execution. (Not available now)</a:t>
            </a:r>
            <a:endParaRPr sz="1100">
              <a:solidFill>
                <a:schemeClr val="dk1"/>
              </a:solidFill>
            </a:endParaRPr>
          </a:p>
        </p:txBody>
      </p:sp>
      <p:sp>
        <p:nvSpPr>
          <p:cNvPr id="1026" name="Google Shape;1026;g11e0ecd999b_0_101"/>
          <p:cNvSpPr txBox="1"/>
          <p:nvPr/>
        </p:nvSpPr>
        <p:spPr>
          <a:xfrm>
            <a:off x="4841300" y="1487450"/>
            <a:ext cx="7353000" cy="14385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1"/>
              </a:buClr>
              <a:buSzPts val="900"/>
              <a:buChar char="●"/>
            </a:pPr>
            <a:r>
              <a:rPr lang="en-US" sz="900">
                <a:solidFill>
                  <a:srgbClr val="800000"/>
                </a:solidFill>
              </a:rPr>
              <a:t>resolve_and_generate_message_from_template_prefix(artifact_prefix)  </a:t>
            </a:r>
            <a:r>
              <a:rPr lang="en-US" sz="900">
                <a:solidFill>
                  <a:schemeClr val="dk1"/>
                </a:solidFill>
              </a:rPr>
              <a:t>To get the resolved template using the template artifact prefix. Use get a template content from the current workflow.</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rgbClr val="800000"/>
                </a:solidFill>
              </a:rPr>
              <a:t>retrieve_resolved_template_from_database(key, artifact_template) </a:t>
            </a:r>
            <a:r>
              <a:rPr lang="en-US" sz="900">
                <a:solidFill>
                  <a:schemeClr val="dk1"/>
                </a:solidFill>
              </a:rPr>
              <a:t>To get the resolved template using the template artifact prefix and resolution-key. Use retrieve a template content that was previously resolved.</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rgbClr val="800000"/>
                </a:solidFill>
              </a:rPr>
              <a:t>set_execution_attribute_response_data(response_data) </a:t>
            </a:r>
            <a:r>
              <a:rPr lang="en-US" sz="900">
                <a:solidFill>
                  <a:schemeClr val="dk1"/>
                </a:solidFill>
              </a:rPr>
              <a:t>where response_data is a JsonNode. Set the attribute value of the current node_template.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rgbClr val="800000"/>
                </a:solidFill>
              </a:rPr>
              <a:t>get_node_template_attribute(node_template_name, attribute_key) </a:t>
            </a:r>
            <a:r>
              <a:rPr lang="en-US" sz="900">
                <a:solidFill>
                  <a:schemeClr val="dk1"/>
                </a:solidFill>
              </a:rPr>
              <a:t>Get the value into the node template attribute attribute_key.</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rgbClr val="800000"/>
                </a:solidFill>
              </a:rPr>
              <a:t>get_input_value(key)  </a:t>
            </a:r>
            <a:r>
              <a:rPr lang="en-US" sz="900">
                <a:solidFill>
                  <a:schemeClr val="dk1"/>
                </a:solidFill>
              </a:rPr>
              <a:t>Get input value associated to the key of the current node template.</a:t>
            </a:r>
            <a:endParaRPr sz="900">
              <a:solidFill>
                <a:schemeClr val="dk1"/>
              </a:solidFill>
            </a:endParaRPr>
          </a:p>
        </p:txBody>
      </p:sp>
      <p:pic>
        <p:nvPicPr>
          <p:cNvPr id="1027" name="Google Shape;1027;g11e0ecd999b_0_101"/>
          <p:cNvPicPr preferRelativeResize="0"/>
          <p:nvPr/>
        </p:nvPicPr>
        <p:blipFill>
          <a:blip r:embed="rId3">
            <a:alphaModFix/>
          </a:blip>
          <a:stretch>
            <a:fillRect/>
          </a:stretch>
        </p:blipFill>
        <p:spPr>
          <a:xfrm>
            <a:off x="6372151" y="928900"/>
            <a:ext cx="3166975" cy="634750"/>
          </a:xfrm>
          <a:prstGeom prst="rect">
            <a:avLst/>
          </a:prstGeom>
          <a:noFill/>
          <a:ln>
            <a:noFill/>
          </a:ln>
        </p:spPr>
      </p:pic>
      <p:sp>
        <p:nvSpPr>
          <p:cNvPr id="1028" name="Google Shape;1028;g11e0ecd999b_0_101"/>
          <p:cNvSpPr txBox="1"/>
          <p:nvPr/>
        </p:nvSpPr>
        <p:spPr>
          <a:xfrm>
            <a:off x="93450" y="2464475"/>
            <a:ext cx="47913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US" sz="1100">
                <a:solidFill>
                  <a:srgbClr val="008000"/>
                </a:solidFill>
              </a:rPr>
              <a:t>restconf_client</a:t>
            </a:r>
            <a:r>
              <a:rPr lang="en-US" sz="1100">
                <a:solidFill>
                  <a:schemeClr val="dk1"/>
                </a:solidFill>
              </a:rPr>
              <a:t>: This class provides all Restconf execution functions</a:t>
            </a:r>
            <a:endParaRPr sz="1100">
              <a:solidFill>
                <a:schemeClr val="dk1"/>
              </a:solidFill>
            </a:endParaRPr>
          </a:p>
        </p:txBody>
      </p:sp>
      <p:sp>
        <p:nvSpPr>
          <p:cNvPr id="1029" name="Google Shape;1029;g11e0ecd999b_0_101"/>
          <p:cNvSpPr txBox="1"/>
          <p:nvPr/>
        </p:nvSpPr>
        <p:spPr>
          <a:xfrm>
            <a:off x="0" y="3078350"/>
            <a:ext cx="5316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800"/>
              <a:t># Add customs libraries needed for the script</a:t>
            </a:r>
            <a:endParaRPr sz="800"/>
          </a:p>
          <a:p>
            <a:pPr indent="0" lvl="0" marL="0" rtl="0" algn="l">
              <a:spcBef>
                <a:spcPts val="0"/>
              </a:spcBef>
              <a:spcAft>
                <a:spcPts val="0"/>
              </a:spcAft>
              <a:buClr>
                <a:schemeClr val="dk1"/>
              </a:buClr>
              <a:buSzPts val="1100"/>
              <a:buFont typeface="Arial"/>
              <a:buNone/>
            </a:pPr>
            <a:r>
              <a:rPr lang="en-US" sz="800"/>
              <a:t>from java.lang import Exception as JavaException</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CDS runtime scripts library</a:t>
            </a:r>
            <a:endParaRPr sz="800"/>
          </a:p>
          <a:p>
            <a:pPr indent="0" lvl="0" marL="0" rtl="0" algn="l">
              <a:spcBef>
                <a:spcPts val="0"/>
              </a:spcBef>
              <a:spcAft>
                <a:spcPts val="0"/>
              </a:spcAft>
              <a:buClr>
                <a:schemeClr val="dk1"/>
              </a:buClr>
              <a:buSzPts val="1100"/>
              <a:buFont typeface="Arial"/>
              <a:buNone/>
            </a:pPr>
            <a:r>
              <a:rPr lang="en-US" sz="800"/>
              <a:t>from blueprint_constants import *</a:t>
            </a:r>
            <a:endParaRPr sz="800"/>
          </a:p>
          <a:p>
            <a:pPr indent="0" lvl="0" marL="0" rtl="0" algn="l">
              <a:spcBef>
                <a:spcPts val="0"/>
              </a:spcBef>
              <a:spcAft>
                <a:spcPts val="0"/>
              </a:spcAft>
              <a:buClr>
                <a:schemeClr val="dk1"/>
              </a:buClr>
              <a:buSzPts val="1100"/>
              <a:buFont typeface="Arial"/>
              <a:buNone/>
            </a:pPr>
            <a:r>
              <a:rPr lang="en-US" sz="800"/>
              <a:t>from common import ResolutionHelper</a:t>
            </a:r>
            <a:endParaRPr sz="800"/>
          </a:p>
          <a:p>
            <a:pPr indent="0" lvl="0" marL="0" rtl="0" algn="l">
              <a:spcBef>
                <a:spcPts val="0"/>
              </a:spcBef>
              <a:spcAft>
                <a:spcPts val="0"/>
              </a:spcAft>
              <a:buClr>
                <a:schemeClr val="dk1"/>
              </a:buClr>
              <a:buSzPts val="1100"/>
              <a:buFont typeface="Arial"/>
              <a:buNone/>
            </a:pPr>
            <a:r>
              <a:rPr lang="en-US" sz="800"/>
              <a:t>from restconfclient import RestconfClient</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Your artifact could use one or many other component executors. Import the corresponding extensions class ####</a:t>
            </a:r>
            <a:endParaRPr sz="800"/>
          </a:p>
          <a:p>
            <a:pPr indent="0" lvl="0" marL="0" rtl="0" algn="l">
              <a:spcBef>
                <a:spcPts val="0"/>
              </a:spcBef>
              <a:spcAft>
                <a:spcPts val="0"/>
              </a:spcAft>
              <a:buClr>
                <a:schemeClr val="dk1"/>
              </a:buClr>
              <a:buSzPts val="1100"/>
              <a:buFont typeface="Arial"/>
              <a:buNone/>
            </a:pPr>
            <a:r>
              <a:rPr lang="en-US" sz="800"/>
              <a:t># resource resolution extension provides to your artifact what you need from resource resolution in CDS. e.g.: get a resolved template</a:t>
            </a:r>
            <a:endParaRPr sz="800"/>
          </a:p>
          <a:p>
            <a:pPr indent="0" lvl="0" marL="0" rtl="0" algn="l">
              <a:spcBef>
                <a:spcPts val="0"/>
              </a:spcBef>
              <a:spcAft>
                <a:spcPts val="0"/>
              </a:spcAft>
              <a:buClr>
                <a:schemeClr val="dk1"/>
              </a:buClr>
              <a:buSzPts val="1100"/>
              <a:buFont typeface="Arial"/>
              <a:buNone/>
            </a:pPr>
            <a:r>
              <a:rPr lang="en-US" sz="800"/>
              <a:t>from org.onap.ccsdk.cds.blueprintsprocessor.functions.resource.resolution import ResourceResolutionExtensionsKt</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Provides to your artifact what you need from Restconf component in CDS. e.g.: Apply config in Restconf device</a:t>
            </a:r>
            <a:endParaRPr sz="800"/>
          </a:p>
          <a:p>
            <a:pPr indent="0" lvl="0" marL="0" rtl="0" algn="l">
              <a:spcBef>
                <a:spcPts val="0"/>
              </a:spcBef>
              <a:spcAft>
                <a:spcPts val="0"/>
              </a:spcAft>
              <a:buClr>
                <a:schemeClr val="dk1"/>
              </a:buClr>
              <a:buSzPts val="1100"/>
              <a:buFont typeface="Arial"/>
              <a:buNone/>
            </a:pPr>
            <a:r>
              <a:rPr lang="en-US" sz="800"/>
              <a:t>from org.onap.ccsdk.cds.blueprintsprocessor.functions.restconf.executor import RestconfExecutorExtensionsKt</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from org.onap.ccsdk.cds.blueprintsprocessor.services.execution import AbstractScriptComponentFunction</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class RestconfExecutor(AbstractScriptComponentFunction):</a:t>
            </a:r>
            <a:endParaRPr sz="800"/>
          </a:p>
          <a:p>
            <a:pPr indent="0" lvl="0" marL="0" rtl="0" algn="l">
              <a:spcBef>
                <a:spcPts val="0"/>
              </a:spcBef>
              <a:spcAft>
                <a:spcPts val="0"/>
              </a:spcAft>
              <a:buClr>
                <a:schemeClr val="dk1"/>
              </a:buClr>
              <a:buSzPts val="1100"/>
              <a:buFont typeface="Arial"/>
              <a:buNone/>
            </a:pPr>
            <a:r>
              <a:rPr lang="en-US" sz="800">
                <a:solidFill>
                  <a:schemeClr val="dk1"/>
                </a:solidFill>
              </a:rPr>
              <a:t>    def process(self, resource_assignment):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try:</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 Restconf Sample ########################</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log = globals()[netconf_constant.SERVICE_LOG]</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resource_resolution = ResolutionHelper(self)</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                 </a:t>
            </a:r>
            <a:endParaRPr sz="800"/>
          </a:p>
        </p:txBody>
      </p:sp>
      <p:sp>
        <p:nvSpPr>
          <p:cNvPr id="1030" name="Google Shape;1030;g11e0ecd999b_0_101"/>
          <p:cNvSpPr txBox="1"/>
          <p:nvPr/>
        </p:nvSpPr>
        <p:spPr>
          <a:xfrm>
            <a:off x="5298500" y="2773550"/>
            <a:ext cx="6129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US" sz="800"/>
              <a:t>            try:</a:t>
            </a:r>
            <a:endParaRPr sz="800"/>
          </a:p>
          <a:p>
            <a:pPr indent="0" lvl="0" marL="0" rtl="0" algn="l">
              <a:spcBef>
                <a:spcPts val="0"/>
              </a:spcBef>
              <a:spcAft>
                <a:spcPts val="0"/>
              </a:spcAft>
              <a:buClr>
                <a:schemeClr val="dk1"/>
              </a:buClr>
              <a:buSzPts val="1100"/>
              <a:buFont typeface="Arial"/>
              <a:buNone/>
            </a:pPr>
            <a:r>
              <a:rPr lang="en-US" sz="800"/>
              <a:t>                restconf_client = RestconfClient(log, self, "restconf-selector")</a:t>
            </a:r>
            <a:endParaRPr sz="800"/>
          </a:p>
          <a:p>
            <a:pPr indent="0" lvl="0" marL="0" rtl="0" algn="l">
              <a:spcBef>
                <a:spcPts val="0"/>
              </a:spcBef>
              <a:spcAft>
                <a:spcPts val="0"/>
              </a:spcAft>
              <a:buClr>
                <a:schemeClr val="dk1"/>
              </a:buClr>
              <a:buSzPts val="1100"/>
              <a:buFont typeface="Arial"/>
              <a:buNone/>
            </a:pPr>
            <a:r>
              <a:rPr lang="en-US" sz="800"/>
              <a:t>                restconf_client_service = RestconfExecutorExtensionsKt.restconfClientService("restconf-selector")</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resolution_key = self.getDynamicProperties("resolution-key").asText()</a:t>
            </a:r>
            <a:endParaRPr sz="800"/>
          </a:p>
          <a:p>
            <a:pPr indent="0" lvl="0" marL="0" rtl="0" algn="l">
              <a:spcBef>
                <a:spcPts val="0"/>
              </a:spcBef>
              <a:spcAft>
                <a:spcPts val="0"/>
              </a:spcAft>
              <a:buClr>
                <a:schemeClr val="dk1"/>
              </a:buClr>
              <a:buSzPts val="1100"/>
              <a:buFont typeface="Arial"/>
              <a:buNone/>
            </a:pPr>
            <a:r>
              <a:rPr lang="en-US" sz="800"/>
              <a:t>                template_to_apply = self.getDynamicProperties("template-name").asText()</a:t>
            </a:r>
            <a:endParaRPr sz="800"/>
          </a:p>
          <a:p>
            <a:pPr indent="0" lvl="0" marL="0" rtl="0" algn="l">
              <a:spcBef>
                <a:spcPts val="0"/>
              </a:spcBef>
              <a:spcAft>
                <a:spcPts val="0"/>
              </a:spcAft>
              <a:buClr>
                <a:schemeClr val="dk1"/>
              </a:buClr>
              <a:buSzPts val="1100"/>
              <a:buFont typeface="Arial"/>
              <a:buNone/>
            </a:pPr>
            <a:r>
              <a:rPr lang="en-US" sz="800"/>
              <a:t>                payload = resource_resolution.retrieve_resolved_template_from_database(resolution_key, template_to_apply)</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device_id = self.getDynamicProperties("device-id").asText()</a:t>
            </a:r>
            <a:endParaRPr sz="800"/>
          </a:p>
          <a:p>
            <a:pPr indent="0" lvl="0" marL="0" rtl="0" algn="l">
              <a:spcBef>
                <a:spcPts val="0"/>
              </a:spcBef>
              <a:spcAft>
                <a:spcPts val="0"/>
              </a:spcAft>
              <a:buClr>
                <a:schemeClr val="dk1"/>
              </a:buClr>
              <a:buSzPts val="1100"/>
              <a:buFont typeface="Arial"/>
              <a:buNone/>
            </a:pPr>
            <a:r>
              <a:rPr lang="en-US" sz="800"/>
              <a:t>                RestconfExecutorExtensionsKt.restconfMountDevice(restconf_client_service, device_id, payload)</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 Place the response in the current node template attribute</a:t>
            </a:r>
            <a:endParaRPr sz="800"/>
          </a:p>
          <a:p>
            <a:pPr indent="0" lvl="0" marL="0" rtl="0" algn="l">
              <a:spcBef>
                <a:spcPts val="0"/>
              </a:spcBef>
              <a:spcAft>
                <a:spcPts val="0"/>
              </a:spcAft>
              <a:buClr>
                <a:schemeClr val="dk1"/>
              </a:buClr>
              <a:buSzPts val="1100"/>
              <a:buFont typeface="Arial"/>
              <a:buNone/>
            </a:pPr>
            <a:r>
              <a:rPr lang="en-US" sz="800"/>
              <a:t>                resource_resolution.set_execution_attribute_response_data(ATTRIBUTE_RESPONSE_DATA, response)</a:t>
            </a:r>
            <a:endParaRPr sz="800"/>
          </a:p>
          <a:p>
            <a:pPr indent="0" lvl="0" marL="0" rtl="0" algn="l">
              <a:spcBef>
                <a:spcPts val="0"/>
              </a:spcBef>
              <a:spcAft>
                <a:spcPts val="0"/>
              </a:spcAft>
              <a:buClr>
                <a:schemeClr val="dk1"/>
              </a:buClr>
              <a:buSzPts val="1100"/>
              <a:buFont typeface="Arial"/>
              <a:buNone/>
            </a:pPr>
            <a:r>
              <a:rPr lang="en-US" sz="800"/>
              <a:t>            except Exception, err:</a:t>
            </a:r>
            <a:endParaRPr sz="800"/>
          </a:p>
          <a:p>
            <a:pPr indent="0" lvl="0" marL="0" rtl="0" algn="l">
              <a:spcBef>
                <a:spcPts val="0"/>
              </a:spcBef>
              <a:spcAft>
                <a:spcPts val="0"/>
              </a:spcAft>
              <a:buClr>
                <a:schemeClr val="dk1"/>
              </a:buClr>
              <a:buSzPts val="1100"/>
              <a:buFont typeface="Arial"/>
              <a:buNone/>
            </a:pPr>
            <a:r>
              <a:rPr lang="en-US" sz="800"/>
              <a:t>                log.error("Python Exception in the script {}", err)</a:t>
            </a:r>
            <a:endParaRPr sz="800"/>
          </a:p>
          <a:p>
            <a:pPr indent="0" lvl="0" marL="0" rtl="0" algn="l">
              <a:spcBef>
                <a:spcPts val="0"/>
              </a:spcBef>
              <a:spcAft>
                <a:spcPts val="0"/>
              </a:spcAft>
              <a:buClr>
                <a:schemeClr val="dk1"/>
              </a:buClr>
              <a:buSzPts val="1100"/>
              <a:buFont typeface="Arial"/>
              <a:buNone/>
            </a:pPr>
            <a:r>
              <a:rPr lang="en-US" sz="800"/>
              <a:t>            ########################### End ##########################</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except JavaException, err:</a:t>
            </a:r>
            <a:endParaRPr sz="800"/>
          </a:p>
          <a:p>
            <a:pPr indent="0" lvl="0" marL="0" rtl="0" algn="l">
              <a:spcBef>
                <a:spcPts val="0"/>
              </a:spcBef>
              <a:spcAft>
                <a:spcPts val="0"/>
              </a:spcAft>
              <a:buClr>
                <a:schemeClr val="dk1"/>
              </a:buClr>
              <a:buSzPts val="1100"/>
              <a:buFont typeface="Arial"/>
              <a:buNone/>
            </a:pPr>
            <a:r>
              <a:rPr lang="en-US" sz="800"/>
              <a:t>          log.error("Java Exception in the script {}", err)</a:t>
            </a:r>
            <a:endParaRPr sz="800"/>
          </a:p>
          <a:p>
            <a:pPr indent="0" lvl="0" marL="0" rtl="0" algn="l">
              <a:spcBef>
                <a:spcPts val="0"/>
              </a:spcBef>
              <a:spcAft>
                <a:spcPts val="0"/>
              </a:spcAft>
              <a:buClr>
                <a:schemeClr val="dk1"/>
              </a:buClr>
              <a:buSzPts val="1100"/>
              <a:buFont typeface="Arial"/>
              <a:buNone/>
            </a:pPr>
            <a:r>
              <a:rPr lang="en-US" sz="800"/>
              <a:t>        except Exception, err:</a:t>
            </a:r>
            <a:endParaRPr sz="800"/>
          </a:p>
          <a:p>
            <a:pPr indent="0" lvl="0" marL="0" rtl="0" algn="l">
              <a:spcBef>
                <a:spcPts val="0"/>
              </a:spcBef>
              <a:spcAft>
                <a:spcPts val="0"/>
              </a:spcAft>
              <a:buClr>
                <a:schemeClr val="dk1"/>
              </a:buClr>
              <a:buSzPts val="1100"/>
              <a:buFont typeface="Arial"/>
              <a:buNone/>
            </a:pPr>
            <a:r>
              <a:rPr lang="en-US" sz="800"/>
              <a:t>          log.error("Python Exception in the script {}", err)</a:t>
            </a:r>
            <a:endParaRPr sz="800"/>
          </a:p>
          <a:p>
            <a:pPr indent="0" lvl="0" marL="0" rtl="0" algn="l">
              <a:spcBef>
                <a:spcPts val="0"/>
              </a:spcBef>
              <a:spcAft>
                <a:spcPts val="0"/>
              </a:spcAft>
              <a:buClr>
                <a:schemeClr val="dk1"/>
              </a:buClr>
              <a:buSzPts val="1100"/>
              <a:buFont typeface="Arial"/>
              <a:buNone/>
            </a:pPr>
            <a:r>
              <a:rPr lang="en-US" sz="800"/>
              <a:t>        return None</a:t>
            </a:r>
            <a:endParaRPr sz="800"/>
          </a:p>
          <a:p>
            <a:pPr indent="0" lvl="0" marL="0" rtl="0" algn="l">
              <a:spcBef>
                <a:spcPts val="0"/>
              </a:spcBef>
              <a:spcAft>
                <a:spcPts val="0"/>
              </a:spcAft>
              <a:buClr>
                <a:schemeClr val="dk1"/>
              </a:buClr>
              <a:buSzPts val="1100"/>
              <a:buFont typeface="Arial"/>
              <a:buNone/>
            </a:pPr>
            <a:r>
              <a:rPr lang="en-US" sz="800"/>
              <a:t> </a:t>
            </a:r>
            <a:endParaRPr sz="800"/>
          </a:p>
          <a:p>
            <a:pPr indent="0" lvl="0" marL="0" rtl="0" algn="l">
              <a:spcBef>
                <a:spcPts val="0"/>
              </a:spcBef>
              <a:spcAft>
                <a:spcPts val="0"/>
              </a:spcAft>
              <a:buClr>
                <a:schemeClr val="dk1"/>
              </a:buClr>
              <a:buSzPts val="1100"/>
              <a:buFont typeface="Arial"/>
              <a:buNone/>
            </a:pPr>
            <a:r>
              <a:rPr lang="en-US" sz="800"/>
              <a:t>    def recover(self, runtime_exception, resource_assignment):</a:t>
            </a:r>
            <a:endParaRPr sz="800"/>
          </a:p>
          <a:p>
            <a:pPr indent="0" lvl="0" marL="0" rtl="0" algn="l">
              <a:spcBef>
                <a:spcPts val="0"/>
              </a:spcBef>
              <a:spcAft>
                <a:spcPts val="0"/>
              </a:spcAft>
              <a:buClr>
                <a:schemeClr val="dk1"/>
              </a:buClr>
              <a:buSzPts val="1100"/>
              <a:buFont typeface="Arial"/>
              <a:buNone/>
            </a:pPr>
            <a:r>
              <a:rPr lang="en-US" sz="800"/>
              <a:t>        log.error("Exception in the script {}", runtime_exception)</a:t>
            </a:r>
            <a:endParaRPr sz="800"/>
          </a:p>
          <a:p>
            <a:pPr indent="0" lvl="0" marL="0" rtl="0" algn="l">
              <a:spcBef>
                <a:spcPts val="0"/>
              </a:spcBef>
              <a:spcAft>
                <a:spcPts val="0"/>
              </a:spcAft>
              <a:buClr>
                <a:schemeClr val="dk1"/>
              </a:buClr>
              <a:buSzPts val="1100"/>
              <a:buFont typeface="Arial"/>
              <a:buNone/>
            </a:pPr>
            <a:r>
              <a:rPr lang="en-US" sz="800"/>
              <a:t>        print self.addError(runtime_exception.cause.message)</a:t>
            </a:r>
            <a:endParaRPr sz="800"/>
          </a:p>
          <a:p>
            <a:pPr indent="0" lvl="0" marL="0" rtl="0" algn="l">
              <a:spcBef>
                <a:spcPts val="0"/>
              </a:spcBef>
              <a:spcAft>
                <a:spcPts val="0"/>
              </a:spcAft>
              <a:buClr>
                <a:schemeClr val="dk1"/>
              </a:buClr>
              <a:buSzPts val="1100"/>
              <a:buFont typeface="Arial"/>
              <a:buNone/>
            </a:pPr>
            <a:r>
              <a:rPr lang="en-US" sz="800"/>
              <a:t>        return None</a:t>
            </a:r>
            <a:endParaRPr sz="800"/>
          </a:p>
          <a:p>
            <a:pPr indent="0" lvl="0" marL="0" rtl="0" algn="l">
              <a:spcBef>
                <a:spcPts val="0"/>
              </a:spcBef>
              <a:spcAft>
                <a:spcPts val="0"/>
              </a:spcAft>
              <a:buNone/>
            </a:pPr>
            <a:r>
              <a:t/>
            </a:r>
            <a:endParaRPr sz="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11e0ecd999b_0_127"/>
          <p:cNvSpPr txBox="1"/>
          <p:nvPr/>
        </p:nvSpPr>
        <p:spPr>
          <a:xfrm>
            <a:off x="-46725" y="189725"/>
            <a:ext cx="11613900" cy="7821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3600">
                <a:solidFill>
                  <a:schemeClr val="lt1"/>
                </a:solidFill>
              </a:rPr>
              <a:t>CDS provided libraries for usage within scripts cont..</a:t>
            </a:r>
            <a:endParaRPr sz="3600">
              <a:solidFill>
                <a:srgbClr val="FFFFFF"/>
              </a:solidFill>
            </a:endParaRPr>
          </a:p>
        </p:txBody>
      </p:sp>
      <p:sp>
        <p:nvSpPr>
          <p:cNvPr id="1037" name="Google Shape;1037;g11e0ecd999b_0_127"/>
          <p:cNvSpPr txBox="1"/>
          <p:nvPr/>
        </p:nvSpPr>
        <p:spPr>
          <a:xfrm>
            <a:off x="4512825" y="971825"/>
            <a:ext cx="6418800" cy="560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Add customs libraries needed for the script</a:t>
            </a:r>
            <a:endParaRPr sz="800"/>
          </a:p>
          <a:p>
            <a:pPr indent="0" lvl="0" marL="0" rtl="0" algn="l">
              <a:spcBef>
                <a:spcPts val="0"/>
              </a:spcBef>
              <a:spcAft>
                <a:spcPts val="0"/>
              </a:spcAft>
              <a:buNone/>
            </a:pPr>
            <a:r>
              <a:rPr lang="en-US" sz="800"/>
              <a:t>from java.lang import Exception as JavaException</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CDS runtime scripts library</a:t>
            </a:r>
            <a:endParaRPr sz="800"/>
          </a:p>
          <a:p>
            <a:pPr indent="0" lvl="0" marL="0" rtl="0" algn="l">
              <a:spcBef>
                <a:spcPts val="0"/>
              </a:spcBef>
              <a:spcAft>
                <a:spcPts val="0"/>
              </a:spcAft>
              <a:buNone/>
            </a:pPr>
            <a:r>
              <a:rPr lang="en-US" sz="800"/>
              <a:t>from blueprint_constants import *</a:t>
            </a:r>
            <a:endParaRPr sz="800"/>
          </a:p>
          <a:p>
            <a:pPr indent="0" lvl="0" marL="0" rtl="0" algn="l">
              <a:spcBef>
                <a:spcPts val="0"/>
              </a:spcBef>
              <a:spcAft>
                <a:spcPts val="0"/>
              </a:spcAft>
              <a:buNone/>
            </a:pPr>
            <a:r>
              <a:rPr lang="en-US" sz="800"/>
              <a:t>from common import ResolutionHelper</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Your artifact could use one or many other component executors. Import the corresponding extensions class ####</a:t>
            </a:r>
            <a:endParaRPr sz="800"/>
          </a:p>
          <a:p>
            <a:pPr indent="0" lvl="0" marL="0" rtl="0" algn="l">
              <a:spcBef>
                <a:spcPts val="0"/>
              </a:spcBef>
              <a:spcAft>
                <a:spcPts val="0"/>
              </a:spcAft>
              <a:buNone/>
            </a:pPr>
            <a:r>
              <a:rPr lang="en-US" sz="800"/>
              <a:t># resource resolution extension provides to your artifact what you need from resource resolution in CDS. e.g.: get a resolved template</a:t>
            </a:r>
            <a:endParaRPr sz="800"/>
          </a:p>
          <a:p>
            <a:pPr indent="0" lvl="0" marL="0" rtl="0" algn="l">
              <a:spcBef>
                <a:spcPts val="0"/>
              </a:spcBef>
              <a:spcAft>
                <a:spcPts val="0"/>
              </a:spcAft>
              <a:buNone/>
            </a:pPr>
            <a:r>
              <a:rPr lang="en-US" sz="800"/>
              <a:t>from org.onap.ccsdk.cds.blueprintsprocessor.functions.resource.resolution import ResourceResolutionExtensionsKt</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Cli executor extension provides to your artifact what you need from CLI component in CDS. e.g.: SSH to a device</a:t>
            </a:r>
            <a:endParaRPr sz="800"/>
          </a:p>
          <a:p>
            <a:pPr indent="0" lvl="0" marL="0" rtl="0" algn="l">
              <a:spcBef>
                <a:spcPts val="0"/>
              </a:spcBef>
              <a:spcAft>
                <a:spcPts val="0"/>
              </a:spcAft>
              <a:buNone/>
            </a:pPr>
            <a:r>
              <a:rPr lang="en-US" sz="800"/>
              <a:t>from org.onap.ccsdk.cds.blueprintsprocessor.functions.cli.executor import CliExecutorExtensionsKt</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from org.onap.ccsdk.cds.blueprintsprocessor.services.execution import AbstractScriptComponentFunction</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class CliExecutor(AbstractScriptComponentFunction):</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def process(self, resource_assignment):    	</a:t>
            </a:r>
            <a:endParaRPr sz="800"/>
          </a:p>
          <a:p>
            <a:pPr indent="0" lvl="0" marL="0" rtl="0" algn="l">
              <a:spcBef>
                <a:spcPts val="0"/>
              </a:spcBef>
              <a:spcAft>
                <a:spcPts val="0"/>
              </a:spcAft>
              <a:buNone/>
            </a:pPr>
            <a:r>
              <a:rPr lang="en-US" sz="800"/>
              <a:t>        try:</a:t>
            </a:r>
            <a:endParaRPr sz="800"/>
          </a:p>
          <a:p>
            <a:pPr indent="0" lvl="0" marL="0" rtl="0" algn="l">
              <a:spcBef>
                <a:spcPts val="0"/>
              </a:spcBef>
              <a:spcAft>
                <a:spcPts val="0"/>
              </a:spcAft>
              <a:buNone/>
            </a:pPr>
            <a:r>
              <a:rPr lang="en-US" sz="800"/>
              <a:t>            ######################### CLI Sample ########################</a:t>
            </a:r>
            <a:endParaRPr sz="800"/>
          </a:p>
          <a:p>
            <a:pPr indent="0" lvl="0" marL="0" rtl="0" algn="l">
              <a:spcBef>
                <a:spcPts val="0"/>
              </a:spcBef>
              <a:spcAft>
                <a:spcPts val="0"/>
              </a:spcAft>
              <a:buNone/>
            </a:pPr>
            <a:r>
              <a:rPr lang="en-US" sz="800"/>
              <a:t>            # Get a cli device info from DSL definition (See an example of DSL definition bellow)</a:t>
            </a:r>
            <a:endParaRPr sz="800"/>
          </a:p>
          <a:p>
            <a:pPr indent="0" lvl="0" marL="0" rtl="0" algn="l">
              <a:spcBef>
                <a:spcPts val="0"/>
              </a:spcBef>
              <a:spcAft>
                <a:spcPts val="0"/>
              </a:spcAft>
              <a:buNone/>
            </a:pPr>
            <a:r>
              <a:rPr lang="en-US" sz="800"/>
              <a:t>            val device_information = CliExecutorExtensionsKt.cliDeviceInfo("device-properties")</a:t>
            </a:r>
            <a:endParaRPr sz="800"/>
          </a:p>
          <a:p>
            <a:pPr indent="0" lvl="0" marL="0" rtl="0" algn="l">
              <a:spcBef>
                <a:spcPts val="0"/>
              </a:spcBef>
              <a:spcAft>
                <a:spcPts val="0"/>
              </a:spcAft>
              <a:buNone/>
            </a:pPr>
            <a:r>
              <a:rPr lang="en-US" sz="800"/>
              <a:t>            # Get the Client Service</a:t>
            </a:r>
            <a:endParaRPr sz="800"/>
          </a:p>
          <a:p>
            <a:pPr indent="0" lvl="0" marL="0" rtl="0" algn="l">
              <a:spcBef>
                <a:spcPts val="0"/>
              </a:spcBef>
              <a:spcAft>
                <a:spcPts val="0"/>
              </a:spcAft>
              <a:buNone/>
            </a:pPr>
            <a:r>
              <a:rPr lang="en-US" sz="800"/>
              <a:t>            sshClientService = CliExecutorExtensionsKt.getSshClientService(device_information )</a:t>
            </a:r>
            <a:endParaRPr sz="800"/>
          </a:p>
          <a:p>
            <a:pPr indent="0" lvl="0" marL="0" rtl="0" algn="l">
              <a:spcBef>
                <a:spcPts val="0"/>
              </a:spcBef>
              <a:spcAft>
                <a:spcPts val="0"/>
              </a:spcAft>
              <a:buNone/>
            </a:pPr>
            <a:r>
              <a:rPr lang="en-US" sz="800"/>
              <a:t>            CliExecutorExtensionsKt.sshClientService.startSessionNB()</a:t>
            </a:r>
            <a:endParaRPr sz="800"/>
          </a:p>
          <a:p>
            <a:pPr indent="0" lvl="0" marL="0" rtl="0" algn="l">
              <a:spcBef>
                <a:spcPts val="0"/>
              </a:spcBef>
              <a:spcAft>
                <a:spcPts val="0"/>
              </a:spcAft>
              <a:buNone/>
            </a:pPr>
            <a:r>
              <a:rPr lang="en-US" sz="800"/>
              <a:t>            # Read Commands</a:t>
            </a:r>
            <a:endParaRPr sz="800"/>
          </a:p>
          <a:p>
            <a:pPr indent="0" lvl="0" marL="0" rtl="0" algn="l">
              <a:spcBef>
                <a:spcPts val="0"/>
              </a:spcBef>
              <a:spcAft>
                <a:spcPts val="0"/>
              </a:spcAft>
              <a:buNone/>
            </a:pPr>
            <a:r>
              <a:rPr lang="en-US" sz="800"/>
              <a:t>            commands = CliExecutorExtensionsKt.readLinesFromArtifact("command-template")</a:t>
            </a:r>
            <a:endParaRPr sz="800"/>
          </a:p>
          <a:p>
            <a:pPr indent="0" lvl="0" marL="0" rtl="0" algn="l">
              <a:spcBef>
                <a:spcPts val="0"/>
              </a:spcBef>
              <a:spcAft>
                <a:spcPts val="0"/>
              </a:spcAft>
              <a:buNone/>
            </a:pPr>
            <a:r>
              <a:rPr lang="en-US" sz="800"/>
              <a:t>            # Execute multiple Commands</a:t>
            </a:r>
            <a:endParaRPr sz="800"/>
          </a:p>
          <a:p>
            <a:pPr indent="0" lvl="0" marL="0" rtl="0" algn="l">
              <a:spcBef>
                <a:spcPts val="0"/>
              </a:spcBef>
              <a:spcAft>
                <a:spcPts val="0"/>
              </a:spcAft>
              <a:buNone/>
            </a:pPr>
            <a:r>
              <a:rPr lang="en-US" sz="800"/>
              <a:t>            responseLog = CliExecutorExtensionsKt.sshClientService.executeCommandsNB(commands, 5000)</a:t>
            </a:r>
            <a:endParaRPr sz="800"/>
          </a:p>
          <a:p>
            <a:pPr indent="0" lvl="0" marL="0" rtl="0" algn="l">
              <a:spcBef>
                <a:spcPts val="0"/>
              </a:spcBef>
              <a:spcAft>
                <a:spcPts val="0"/>
              </a:spcAft>
              <a:buNone/>
            </a:pPr>
            <a:r>
              <a:rPr lang="en-US" sz="800"/>
              <a:t>            # Close Session</a:t>
            </a:r>
            <a:endParaRPr sz="800"/>
          </a:p>
          <a:p>
            <a:pPr indent="0" lvl="0" marL="0" rtl="0" algn="l">
              <a:spcBef>
                <a:spcPts val="0"/>
              </a:spcBef>
              <a:spcAft>
                <a:spcPts val="0"/>
              </a:spcAft>
              <a:buNone/>
            </a:pPr>
            <a:r>
              <a:rPr lang="en-US" sz="800"/>
              <a:t>            CliExecutorExtensionsKt.sshClientService.closeSessionNB()</a:t>
            </a:r>
            <a:endParaRPr sz="800"/>
          </a:p>
          <a:p>
            <a:pPr indent="0" lvl="0" marL="0" rtl="0" algn="l">
              <a:spcBef>
                <a:spcPts val="0"/>
              </a:spcBef>
              <a:spcAft>
                <a:spcPts val="0"/>
              </a:spcAft>
              <a:buNone/>
            </a:pPr>
            <a:r>
              <a:rPr lang="en-US" sz="800"/>
              <a:t>            ########################### End ##########################</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except JavaException, err:</a:t>
            </a:r>
            <a:endParaRPr sz="800"/>
          </a:p>
          <a:p>
            <a:pPr indent="0" lvl="0" marL="0" rtl="0" algn="l">
              <a:spcBef>
                <a:spcPts val="0"/>
              </a:spcBef>
              <a:spcAft>
                <a:spcPts val="0"/>
              </a:spcAft>
              <a:buNone/>
            </a:pPr>
            <a:r>
              <a:rPr lang="en-US" sz="800"/>
              <a:t>          log.error("Java Exception in the script {}", err)</a:t>
            </a:r>
            <a:endParaRPr sz="800"/>
          </a:p>
          <a:p>
            <a:pPr indent="0" lvl="0" marL="0" rtl="0" algn="l">
              <a:spcBef>
                <a:spcPts val="0"/>
              </a:spcBef>
              <a:spcAft>
                <a:spcPts val="0"/>
              </a:spcAft>
              <a:buNone/>
            </a:pPr>
            <a:r>
              <a:rPr lang="en-US" sz="800"/>
              <a:t>        except Exception, err:</a:t>
            </a:r>
            <a:endParaRPr sz="800"/>
          </a:p>
          <a:p>
            <a:pPr indent="0" lvl="0" marL="0" rtl="0" algn="l">
              <a:spcBef>
                <a:spcPts val="0"/>
              </a:spcBef>
              <a:spcAft>
                <a:spcPts val="0"/>
              </a:spcAft>
              <a:buNone/>
            </a:pPr>
            <a:r>
              <a:rPr lang="en-US" sz="800"/>
              <a:t>          log.error("Python Exception in the script {}", err)</a:t>
            </a:r>
            <a:endParaRPr sz="800"/>
          </a:p>
          <a:p>
            <a:pPr indent="0" lvl="0" marL="0" rtl="0" algn="l">
              <a:spcBef>
                <a:spcPts val="0"/>
              </a:spcBef>
              <a:spcAft>
                <a:spcPts val="0"/>
              </a:spcAft>
              <a:buNone/>
            </a:pPr>
            <a:r>
              <a:rPr lang="en-US" sz="800"/>
              <a:t>        return None</a:t>
            </a:r>
            <a:endParaRPr sz="800"/>
          </a:p>
          <a:p>
            <a:pPr indent="0" lvl="0" marL="0" rtl="0" algn="l">
              <a:spcBef>
                <a:spcPts val="0"/>
              </a:spcBef>
              <a:spcAft>
                <a:spcPts val="0"/>
              </a:spcAft>
              <a:buNone/>
            </a:pPr>
            <a:r>
              <a:rPr lang="en-US" sz="800"/>
              <a:t> </a:t>
            </a:r>
            <a:endParaRPr sz="800"/>
          </a:p>
          <a:p>
            <a:pPr indent="0" lvl="0" marL="0" rtl="0" algn="l">
              <a:spcBef>
                <a:spcPts val="0"/>
              </a:spcBef>
              <a:spcAft>
                <a:spcPts val="0"/>
              </a:spcAft>
              <a:buNone/>
            </a:pPr>
            <a:r>
              <a:rPr lang="en-US" sz="800"/>
              <a:t>    def recover(self, runtime_exception, resource_assignment):</a:t>
            </a:r>
            <a:endParaRPr sz="800"/>
          </a:p>
          <a:p>
            <a:pPr indent="0" lvl="0" marL="0" rtl="0" algn="l">
              <a:spcBef>
                <a:spcPts val="0"/>
              </a:spcBef>
              <a:spcAft>
                <a:spcPts val="0"/>
              </a:spcAft>
              <a:buNone/>
            </a:pPr>
            <a:r>
              <a:rPr lang="en-US" sz="800"/>
              <a:t>        log.error("Exception in the script {}", runtime_exception)</a:t>
            </a:r>
            <a:endParaRPr sz="800"/>
          </a:p>
          <a:p>
            <a:pPr indent="0" lvl="0" marL="0" rtl="0" algn="l">
              <a:spcBef>
                <a:spcPts val="0"/>
              </a:spcBef>
              <a:spcAft>
                <a:spcPts val="0"/>
              </a:spcAft>
              <a:buNone/>
            </a:pPr>
            <a:r>
              <a:rPr lang="en-US" sz="800"/>
              <a:t>        print self.addError(runtime_exception.cause.message)</a:t>
            </a:r>
            <a:endParaRPr sz="800"/>
          </a:p>
          <a:p>
            <a:pPr indent="0" lvl="0" marL="0" rtl="0" algn="l">
              <a:spcBef>
                <a:spcPts val="0"/>
              </a:spcBef>
              <a:spcAft>
                <a:spcPts val="0"/>
              </a:spcAft>
              <a:buNone/>
            </a:pPr>
            <a:r>
              <a:rPr lang="en-US" sz="800"/>
              <a:t>        return None</a:t>
            </a:r>
            <a:endParaRPr sz="800"/>
          </a:p>
        </p:txBody>
      </p:sp>
      <p:sp>
        <p:nvSpPr>
          <p:cNvPr id="1038" name="Google Shape;1038;g11e0ecd999b_0_127"/>
          <p:cNvSpPr txBox="1"/>
          <p:nvPr/>
        </p:nvSpPr>
        <p:spPr>
          <a:xfrm>
            <a:off x="168175" y="1410825"/>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CliExecutor.py - Sample </a:t>
            </a:r>
            <a:r>
              <a:rPr b="1" lang="en-US" sz="1100">
                <a:solidFill>
                  <a:srgbClr val="0000FF"/>
                </a:solidFill>
              </a:rPr>
              <a:t>Cli component Script </a:t>
            </a:r>
            <a:r>
              <a:rPr b="1" lang="en-US" sz="1100">
                <a:solidFill>
                  <a:schemeClr val="dk1"/>
                </a:solidFill>
              </a:rPr>
              <a:t>with python artifact</a:t>
            </a:r>
            <a:r>
              <a:rPr lang="en-US"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which component??</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g1192b22b8c0_0_1"/>
          <p:cNvSpPr txBox="1"/>
          <p:nvPr/>
        </p:nvSpPr>
        <p:spPr>
          <a:xfrm>
            <a:off x="158900" y="3856075"/>
            <a:ext cx="6521700" cy="26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000"/>
              <a:t>curl --location --request POST 'http://{{k8s}}:{{cds_http_port}}/api/v1/blueprint-model/bootstrap' \</a:t>
            </a:r>
            <a:endParaRPr sz="1000"/>
          </a:p>
          <a:p>
            <a:pPr indent="0" lvl="0" marL="0" rtl="0" algn="l">
              <a:lnSpc>
                <a:spcPct val="115000"/>
              </a:lnSpc>
              <a:spcBef>
                <a:spcPts val="1200"/>
              </a:spcBef>
              <a:spcAft>
                <a:spcPts val="0"/>
              </a:spcAft>
              <a:buNone/>
            </a:pPr>
            <a:r>
              <a:rPr lang="en-US" sz="1000"/>
              <a:t>--header 'Content-Type: application/json' \</a:t>
            </a:r>
            <a:endParaRPr sz="1000"/>
          </a:p>
          <a:p>
            <a:pPr indent="0" lvl="0" marL="0" rtl="0" algn="l">
              <a:lnSpc>
                <a:spcPct val="115000"/>
              </a:lnSpc>
              <a:spcBef>
                <a:spcPts val="1200"/>
              </a:spcBef>
              <a:spcAft>
                <a:spcPts val="0"/>
              </a:spcAft>
              <a:buNone/>
            </a:pPr>
            <a:r>
              <a:rPr lang="en-US" sz="1000"/>
              <a:t>--header 'Authorization: Basic Y2NzZGthcHBzOmNjc2RrYXBwcw==' \</a:t>
            </a:r>
            <a:endParaRPr sz="1000"/>
          </a:p>
          <a:p>
            <a:pPr indent="0" lvl="0" marL="0" rtl="0" algn="l">
              <a:lnSpc>
                <a:spcPct val="115000"/>
              </a:lnSpc>
              <a:spcBef>
                <a:spcPts val="1200"/>
              </a:spcBef>
              <a:spcAft>
                <a:spcPts val="0"/>
              </a:spcAft>
              <a:buNone/>
            </a:pPr>
            <a:r>
              <a:rPr lang="en-US" sz="1000"/>
              <a:t>--data-raw '{</a:t>
            </a:r>
            <a:endParaRPr sz="1000"/>
          </a:p>
          <a:p>
            <a:pPr indent="0" lvl="0" marL="0" rtl="0" algn="l">
              <a:lnSpc>
                <a:spcPct val="115000"/>
              </a:lnSpc>
              <a:spcBef>
                <a:spcPts val="1200"/>
              </a:spcBef>
              <a:spcAft>
                <a:spcPts val="0"/>
              </a:spcAft>
              <a:buNone/>
            </a:pPr>
            <a:r>
              <a:rPr lang="en-US" sz="1000"/>
              <a:t>"loadModelType" : true,</a:t>
            </a:r>
            <a:endParaRPr sz="1000"/>
          </a:p>
          <a:p>
            <a:pPr indent="0" lvl="0" marL="0" rtl="0" algn="l">
              <a:lnSpc>
                <a:spcPct val="115000"/>
              </a:lnSpc>
              <a:spcBef>
                <a:spcPts val="1200"/>
              </a:spcBef>
              <a:spcAft>
                <a:spcPts val="0"/>
              </a:spcAft>
              <a:buNone/>
            </a:pPr>
            <a:r>
              <a:rPr lang="en-US" sz="1000"/>
              <a:t>"loadResourceDictionary" : true,</a:t>
            </a:r>
            <a:endParaRPr sz="1000"/>
          </a:p>
          <a:p>
            <a:pPr indent="0" lvl="0" marL="0" rtl="0" algn="l">
              <a:lnSpc>
                <a:spcPct val="115000"/>
              </a:lnSpc>
              <a:spcBef>
                <a:spcPts val="1200"/>
              </a:spcBef>
              <a:spcAft>
                <a:spcPts val="0"/>
              </a:spcAft>
              <a:buNone/>
            </a:pPr>
            <a:r>
              <a:rPr lang="en-US" sz="1000"/>
              <a:t>"loadCBA" : true</a:t>
            </a:r>
            <a:endParaRPr sz="1000"/>
          </a:p>
          <a:p>
            <a:pPr indent="0" lvl="0" marL="0" rtl="0" algn="l">
              <a:lnSpc>
                <a:spcPct val="115000"/>
              </a:lnSpc>
              <a:spcBef>
                <a:spcPts val="1200"/>
              </a:spcBef>
              <a:spcAft>
                <a:spcPts val="1200"/>
              </a:spcAft>
              <a:buNone/>
            </a:pPr>
            <a:r>
              <a:rPr lang="en-US" sz="1000"/>
              <a:t>}'</a:t>
            </a:r>
            <a:endParaRPr sz="1000"/>
          </a:p>
        </p:txBody>
      </p:sp>
      <p:sp>
        <p:nvSpPr>
          <p:cNvPr id="1045" name="Google Shape;1045;g1192b22b8c0_0_1"/>
          <p:cNvSpPr txBox="1"/>
          <p:nvPr/>
        </p:nvSpPr>
        <p:spPr>
          <a:xfrm>
            <a:off x="74750" y="1207525"/>
            <a:ext cx="704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rPr>
              <a:t>CDS CBA &amp; DD Bootstrap - Bring up all starter pack of model &amp; dictionary</a:t>
            </a:r>
            <a:endParaRPr sz="1800"/>
          </a:p>
        </p:txBody>
      </p:sp>
      <p:pic>
        <p:nvPicPr>
          <p:cNvPr id="1046" name="Google Shape;1046;g1192b22b8c0_0_1"/>
          <p:cNvPicPr preferRelativeResize="0"/>
          <p:nvPr/>
        </p:nvPicPr>
        <p:blipFill>
          <a:blip r:embed="rId3">
            <a:alphaModFix/>
          </a:blip>
          <a:stretch>
            <a:fillRect/>
          </a:stretch>
        </p:blipFill>
        <p:spPr>
          <a:xfrm>
            <a:off x="7122525" y="4378500"/>
            <a:ext cx="4827670" cy="2479500"/>
          </a:xfrm>
          <a:prstGeom prst="rect">
            <a:avLst/>
          </a:prstGeom>
          <a:noFill/>
          <a:ln>
            <a:noFill/>
          </a:ln>
        </p:spPr>
      </p:pic>
      <p:pic>
        <p:nvPicPr>
          <p:cNvPr id="1047" name="Google Shape;1047;g1192b22b8c0_0_1"/>
          <p:cNvPicPr preferRelativeResize="0"/>
          <p:nvPr/>
        </p:nvPicPr>
        <p:blipFill>
          <a:blip r:embed="rId4">
            <a:alphaModFix/>
          </a:blip>
          <a:stretch>
            <a:fillRect/>
          </a:stretch>
        </p:blipFill>
        <p:spPr>
          <a:xfrm>
            <a:off x="8168925" y="974625"/>
            <a:ext cx="3877431" cy="3319799"/>
          </a:xfrm>
          <a:prstGeom prst="rect">
            <a:avLst/>
          </a:prstGeom>
          <a:noFill/>
          <a:ln>
            <a:noFill/>
          </a:ln>
        </p:spPr>
      </p:pic>
      <p:sp>
        <p:nvSpPr>
          <p:cNvPr id="1048" name="Google Shape;1048;g1192b22b8c0_0_1"/>
          <p:cNvSpPr txBox="1"/>
          <p:nvPr/>
        </p:nvSpPr>
        <p:spPr>
          <a:xfrm>
            <a:off x="238333" y="189350"/>
            <a:ext cx="71991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CDS </a:t>
            </a:r>
            <a:r>
              <a:rPr lang="en-US" sz="3600">
                <a:solidFill>
                  <a:srgbClr val="FFFFFF"/>
                </a:solidFill>
              </a:rPr>
              <a:t>Bootstrapping</a:t>
            </a:r>
            <a:endParaRPr b="0" sz="3600" strike="noStrike">
              <a:latin typeface="Arial"/>
              <a:ea typeface="Arial"/>
              <a:cs typeface="Arial"/>
              <a:sym typeface="Arial"/>
            </a:endParaRPr>
          </a:p>
        </p:txBody>
      </p:sp>
      <p:sp>
        <p:nvSpPr>
          <p:cNvPr id="1049" name="Google Shape;1049;g1192b22b8c0_0_1"/>
          <p:cNvSpPr txBox="1"/>
          <p:nvPr/>
        </p:nvSpPr>
        <p:spPr>
          <a:xfrm>
            <a:off x="3214100" y="5939650"/>
            <a:ext cx="3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50" name="Google Shape;1050;g1192b22b8c0_0_1"/>
          <p:cNvSpPr txBox="1"/>
          <p:nvPr/>
        </p:nvSpPr>
        <p:spPr>
          <a:xfrm>
            <a:off x="74750" y="1866025"/>
            <a:ext cx="7652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Pre-Requisite to Bootstrapping: </a:t>
            </a:r>
            <a:r>
              <a:rPr lang="en-US" sz="1200"/>
              <a:t>Expose DB (optional for troubleshooting) and blueprint processor service for outside access. (Otherwise execute within kubernetes cluster)</a:t>
            </a:r>
            <a:endParaRPr sz="1200"/>
          </a:p>
          <a:p>
            <a:pPr indent="0" lvl="0" marL="0" rtl="0" algn="l">
              <a:spcBef>
                <a:spcPts val="0"/>
              </a:spcBef>
              <a:spcAft>
                <a:spcPts val="0"/>
              </a:spcAft>
              <a:buNone/>
            </a:pPr>
            <a:r>
              <a:rPr lang="en-US" sz="1200"/>
              <a:t>kubectl -n onap expose svc cds-blueprints-processor-http --name=cds-ext --port=8080 --type=NodePort</a:t>
            </a:r>
            <a:endParaRPr sz="1200"/>
          </a:p>
          <a:p>
            <a:pPr indent="0" lvl="0" marL="0" rtl="0" algn="l">
              <a:spcBef>
                <a:spcPts val="0"/>
              </a:spcBef>
              <a:spcAft>
                <a:spcPts val="0"/>
              </a:spcAft>
              <a:buNone/>
            </a:pPr>
            <a:r>
              <a:rPr lang="en-US" sz="1200">
                <a:solidFill>
                  <a:schemeClr val="dk1"/>
                </a:solidFill>
              </a:rPr>
              <a:t>kubectl -n onap expose svc cds-db --name=cds-db-ext --port=3306 --type=NodePort</a:t>
            </a:r>
            <a:endParaRPr sz="1200">
              <a:solidFill>
                <a:schemeClr val="dk1"/>
              </a:solidFill>
            </a:endParaRPr>
          </a:p>
          <a:p>
            <a:pPr indent="0" lvl="0" marL="0" rtl="0" algn="l">
              <a:spcBef>
                <a:spcPts val="0"/>
              </a:spcBef>
              <a:spcAft>
                <a:spcPts val="0"/>
              </a:spcAft>
              <a:buNone/>
            </a:pPr>
            <a:r>
              <a:rPr b="1" lang="en-US" sz="1200">
                <a:solidFill>
                  <a:schemeClr val="dk1"/>
                </a:solidFill>
              </a:rPr>
              <a:t>Note</a:t>
            </a:r>
            <a:r>
              <a:rPr lang="en-US" sz="1200">
                <a:solidFill>
                  <a:schemeClr val="dk1"/>
                </a:solidFill>
              </a:rPr>
              <a:t>: Describe cds-db pod to get the secret information storing db user and password</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Istanbul release - DB: sdnctl, User: sdnctl, Password: GihoPiqw2]Rigs</a:t>
            </a:r>
            <a:endParaRPr sz="1200">
              <a:solidFill>
                <a:schemeClr val="dk1"/>
              </a:solidFill>
            </a:endParaRPr>
          </a:p>
        </p:txBody>
      </p:sp>
      <p:sp>
        <p:nvSpPr>
          <p:cNvPr id="1051" name="Google Shape;1051;g1192b22b8c0_0_1"/>
          <p:cNvSpPr txBox="1"/>
          <p:nvPr/>
        </p:nvSpPr>
        <p:spPr>
          <a:xfrm>
            <a:off x="121475" y="3513100"/>
            <a:ext cx="23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Bootstrapping</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1191e7f58f4_0_140"/>
          <p:cNvSpPr txBox="1"/>
          <p:nvPr/>
        </p:nvSpPr>
        <p:spPr>
          <a:xfrm>
            <a:off x="238332" y="189350"/>
            <a:ext cx="65823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FFFFFF"/>
                </a:solidFill>
                <a:latin typeface="Arial"/>
                <a:ea typeface="Arial"/>
                <a:cs typeface="Arial"/>
                <a:sym typeface="Arial"/>
              </a:rPr>
              <a:t>CDS UI</a:t>
            </a:r>
            <a:endParaRPr b="0" sz="3600" strike="noStrike">
              <a:latin typeface="Arial"/>
              <a:ea typeface="Arial"/>
              <a:cs typeface="Arial"/>
              <a:sym typeface="Arial"/>
            </a:endParaRPr>
          </a:p>
        </p:txBody>
      </p:sp>
      <p:sp>
        <p:nvSpPr>
          <p:cNvPr id="1057" name="Google Shape;1057;g1191e7f58f4_0_140"/>
          <p:cNvSpPr txBox="1"/>
          <p:nvPr/>
        </p:nvSpPr>
        <p:spPr>
          <a:xfrm>
            <a:off x="476500" y="1448225"/>
            <a:ext cx="4839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https://docs.onap.org/projects/onap-ccsdk-cds/en/latest/ui/designer-guide.html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Sample examples showing CDS Usage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4"/>
              </a:rPr>
              <a:t>https://docs.onap.org/projects/onap-ccsdk-cds/en/latest/ui/hello-world-resource-resolution-cba.html#hello-world-resource-resolution-cba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5"/>
              </a:rPr>
              <a:t>https://docs.onap.org/projects/onap-ccsdk-cds/en/latest/ui/hello-world-script-executor-cba.html#hello-world-script-executor-cba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6"/>
              </a:rPr>
              <a:t>https://docs.onap.org/projects/onap-ccsdk-cds/en/latest/usecases/pnf-simulator.html</a:t>
            </a:r>
            <a:endParaRPr/>
          </a:p>
          <a:p>
            <a:pPr indent="0" lvl="0" marL="0" rtl="0" algn="l">
              <a:spcBef>
                <a:spcPts val="0"/>
              </a:spcBef>
              <a:spcAft>
                <a:spcPts val="0"/>
              </a:spcAft>
              <a:buNone/>
            </a:pPr>
            <a:r>
              <a:t/>
            </a:r>
            <a:endParaRPr/>
          </a:p>
        </p:txBody>
      </p:sp>
      <p:pic>
        <p:nvPicPr>
          <p:cNvPr id="1058" name="Google Shape;1058;g1191e7f58f4_0_140"/>
          <p:cNvPicPr preferRelativeResize="0"/>
          <p:nvPr/>
        </p:nvPicPr>
        <p:blipFill>
          <a:blip r:embed="rId7">
            <a:alphaModFix/>
          </a:blip>
          <a:stretch>
            <a:fillRect/>
          </a:stretch>
        </p:blipFill>
        <p:spPr>
          <a:xfrm>
            <a:off x="6232000" y="1819876"/>
            <a:ext cx="5351825" cy="351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11dfb06df94_0_31"/>
          <p:cNvPicPr preferRelativeResize="0"/>
          <p:nvPr/>
        </p:nvPicPr>
        <p:blipFill>
          <a:blip r:embed="rId3">
            <a:alphaModFix/>
          </a:blip>
          <a:stretch>
            <a:fillRect/>
          </a:stretch>
        </p:blipFill>
        <p:spPr>
          <a:xfrm>
            <a:off x="2685200" y="1825125"/>
            <a:ext cx="2652476" cy="1726808"/>
          </a:xfrm>
          <a:prstGeom prst="rect">
            <a:avLst/>
          </a:prstGeom>
          <a:noFill/>
          <a:ln>
            <a:noFill/>
          </a:ln>
        </p:spPr>
      </p:pic>
      <p:pic>
        <p:nvPicPr>
          <p:cNvPr id="188" name="Google Shape;188;g11dfb06df94_0_31"/>
          <p:cNvPicPr preferRelativeResize="0"/>
          <p:nvPr/>
        </p:nvPicPr>
        <p:blipFill>
          <a:blip r:embed="rId4">
            <a:alphaModFix/>
          </a:blip>
          <a:stretch>
            <a:fillRect/>
          </a:stretch>
        </p:blipFill>
        <p:spPr>
          <a:xfrm>
            <a:off x="-20119" y="1825126"/>
            <a:ext cx="2393918" cy="1726800"/>
          </a:xfrm>
          <a:prstGeom prst="rect">
            <a:avLst/>
          </a:prstGeom>
          <a:noFill/>
          <a:ln>
            <a:noFill/>
          </a:ln>
        </p:spPr>
      </p:pic>
      <p:pic>
        <p:nvPicPr>
          <p:cNvPr id="189" name="Google Shape;189;g11dfb06df94_0_31"/>
          <p:cNvPicPr preferRelativeResize="0"/>
          <p:nvPr/>
        </p:nvPicPr>
        <p:blipFill>
          <a:blip r:embed="rId5">
            <a:alphaModFix/>
          </a:blip>
          <a:stretch>
            <a:fillRect/>
          </a:stretch>
        </p:blipFill>
        <p:spPr>
          <a:xfrm>
            <a:off x="-14550" y="4338375"/>
            <a:ext cx="3538225" cy="2549125"/>
          </a:xfrm>
          <a:prstGeom prst="rect">
            <a:avLst/>
          </a:prstGeom>
          <a:noFill/>
          <a:ln>
            <a:noFill/>
          </a:ln>
        </p:spPr>
      </p:pic>
      <p:sp>
        <p:nvSpPr>
          <p:cNvPr id="190" name="Google Shape;190;g11dfb06df94_0_31"/>
          <p:cNvSpPr txBox="1"/>
          <p:nvPr/>
        </p:nvSpPr>
        <p:spPr>
          <a:xfrm>
            <a:off x="-20125" y="1459000"/>
            <a:ext cx="23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Create Controller Workflow</a:t>
            </a:r>
            <a:endParaRPr/>
          </a:p>
        </p:txBody>
      </p:sp>
      <p:sp>
        <p:nvSpPr>
          <p:cNvPr id="191" name="Google Shape;191;g11dfb06df94_0_31"/>
          <p:cNvSpPr txBox="1"/>
          <p:nvPr/>
        </p:nvSpPr>
        <p:spPr>
          <a:xfrm>
            <a:off x="2685200" y="1285725"/>
            <a:ext cx="265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Drag Drop Existing Functions to workflow</a:t>
            </a:r>
            <a:endParaRPr/>
          </a:p>
        </p:txBody>
      </p:sp>
      <p:sp>
        <p:nvSpPr>
          <p:cNvPr id="192" name="Google Shape;192;g11dfb06df94_0_31"/>
          <p:cNvSpPr txBox="1"/>
          <p:nvPr/>
        </p:nvSpPr>
        <p:spPr>
          <a:xfrm>
            <a:off x="304961" y="3722775"/>
            <a:ext cx="289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Define/Model Input/Output of workflow &amp; also of every function</a:t>
            </a:r>
            <a:endParaRPr/>
          </a:p>
        </p:txBody>
      </p:sp>
      <p:sp>
        <p:nvSpPr>
          <p:cNvPr id="193" name="Google Shape;193;g11dfb06df94_0_31"/>
          <p:cNvSpPr/>
          <p:nvPr/>
        </p:nvSpPr>
        <p:spPr>
          <a:xfrm>
            <a:off x="4482775" y="3963325"/>
            <a:ext cx="57447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g11dfb06df94_0_31"/>
          <p:cNvPicPr preferRelativeResize="0"/>
          <p:nvPr/>
        </p:nvPicPr>
        <p:blipFill rotWithShape="1">
          <a:blip r:embed="rId6">
            <a:alphaModFix/>
          </a:blip>
          <a:srcRect b="0" l="0" r="0" t="0"/>
          <a:stretch/>
        </p:blipFill>
        <p:spPr>
          <a:xfrm>
            <a:off x="5473000" y="1997575"/>
            <a:ext cx="2817476" cy="1633299"/>
          </a:xfrm>
          <a:prstGeom prst="rect">
            <a:avLst/>
          </a:prstGeom>
          <a:noFill/>
          <a:ln>
            <a:noFill/>
          </a:ln>
        </p:spPr>
      </p:pic>
      <p:pic>
        <p:nvPicPr>
          <p:cNvPr id="195" name="Google Shape;195;g11dfb06df94_0_31"/>
          <p:cNvPicPr preferRelativeResize="0"/>
          <p:nvPr/>
        </p:nvPicPr>
        <p:blipFill>
          <a:blip r:embed="rId7">
            <a:alphaModFix/>
          </a:blip>
          <a:stretch>
            <a:fillRect/>
          </a:stretch>
        </p:blipFill>
        <p:spPr>
          <a:xfrm>
            <a:off x="5473000" y="4221400"/>
            <a:ext cx="2971725" cy="2043900"/>
          </a:xfrm>
          <a:prstGeom prst="rect">
            <a:avLst/>
          </a:prstGeom>
          <a:noFill/>
          <a:ln>
            <a:noFill/>
          </a:ln>
        </p:spPr>
      </p:pic>
      <p:sp>
        <p:nvSpPr>
          <p:cNvPr id="196" name="Google Shape;196;g11dfb06df94_0_31"/>
          <p:cNvSpPr txBox="1"/>
          <p:nvPr/>
        </p:nvSpPr>
        <p:spPr>
          <a:xfrm>
            <a:off x="5718100" y="1739925"/>
            <a:ext cx="225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CBA Content</a:t>
            </a:r>
            <a:endParaRPr/>
          </a:p>
        </p:txBody>
      </p:sp>
      <p:sp>
        <p:nvSpPr>
          <p:cNvPr id="197" name="Google Shape;197;g11dfb06df94_0_31"/>
          <p:cNvSpPr txBox="1"/>
          <p:nvPr/>
        </p:nvSpPr>
        <p:spPr>
          <a:xfrm>
            <a:off x="1046475" y="981050"/>
            <a:ext cx="353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t>Design Time - CDS UI</a:t>
            </a:r>
            <a:endParaRPr b="1" u="sng"/>
          </a:p>
        </p:txBody>
      </p:sp>
      <p:sp>
        <p:nvSpPr>
          <p:cNvPr id="198" name="Google Shape;198;g11dfb06df94_0_31"/>
          <p:cNvSpPr txBox="1"/>
          <p:nvPr/>
        </p:nvSpPr>
        <p:spPr>
          <a:xfrm>
            <a:off x="8505350" y="981050"/>
            <a:ext cx="353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t>Runtime - CDS Blueprint Processor</a:t>
            </a:r>
            <a:endParaRPr b="1" u="sng"/>
          </a:p>
        </p:txBody>
      </p:sp>
      <p:sp>
        <p:nvSpPr>
          <p:cNvPr id="199" name="Google Shape;199;g11dfb06df94_0_31"/>
          <p:cNvSpPr/>
          <p:nvPr/>
        </p:nvSpPr>
        <p:spPr>
          <a:xfrm>
            <a:off x="9654475" y="1447125"/>
            <a:ext cx="990300" cy="292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SO</a:t>
            </a:r>
            <a:endParaRPr/>
          </a:p>
        </p:txBody>
      </p:sp>
      <p:sp>
        <p:nvSpPr>
          <p:cNvPr id="200" name="Google Shape;200;g11dfb06df94_0_31"/>
          <p:cNvSpPr/>
          <p:nvPr/>
        </p:nvSpPr>
        <p:spPr>
          <a:xfrm>
            <a:off x="10764950" y="1447125"/>
            <a:ext cx="990300" cy="292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Policy</a:t>
            </a:r>
            <a:endParaRPr/>
          </a:p>
        </p:txBody>
      </p:sp>
      <p:sp>
        <p:nvSpPr>
          <p:cNvPr id="201" name="Google Shape;201;g11dfb06df94_0_31"/>
          <p:cNvSpPr/>
          <p:nvPr/>
        </p:nvSpPr>
        <p:spPr>
          <a:xfrm>
            <a:off x="10879825" y="1862025"/>
            <a:ext cx="335400" cy="204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g11dfb06df94_0_31"/>
          <p:cNvPicPr preferRelativeResize="0"/>
          <p:nvPr/>
        </p:nvPicPr>
        <p:blipFill>
          <a:blip r:embed="rId8">
            <a:alphaModFix/>
          </a:blip>
          <a:stretch>
            <a:fillRect/>
          </a:stretch>
        </p:blipFill>
        <p:spPr>
          <a:xfrm>
            <a:off x="8803363" y="2060053"/>
            <a:ext cx="2076450" cy="1647825"/>
          </a:xfrm>
          <a:prstGeom prst="rect">
            <a:avLst/>
          </a:prstGeom>
          <a:noFill/>
          <a:ln>
            <a:noFill/>
          </a:ln>
        </p:spPr>
      </p:pic>
      <p:sp>
        <p:nvSpPr>
          <p:cNvPr id="203" name="Google Shape;203;g11dfb06df94_0_31"/>
          <p:cNvSpPr txBox="1"/>
          <p:nvPr/>
        </p:nvSpPr>
        <p:spPr>
          <a:xfrm>
            <a:off x="9397375" y="1739925"/>
            <a:ext cx="9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Request</a:t>
            </a:r>
            <a:endParaRPr/>
          </a:p>
        </p:txBody>
      </p:sp>
      <p:sp>
        <p:nvSpPr>
          <p:cNvPr id="204" name="Google Shape;204;g11dfb06df94_0_31"/>
          <p:cNvSpPr/>
          <p:nvPr/>
        </p:nvSpPr>
        <p:spPr>
          <a:xfrm>
            <a:off x="10035463" y="5897375"/>
            <a:ext cx="990300" cy="292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Device</a:t>
            </a:r>
            <a:endParaRPr/>
          </a:p>
        </p:txBody>
      </p:sp>
      <p:sp>
        <p:nvSpPr>
          <p:cNvPr id="205" name="Google Shape;205;g11dfb06df94_0_31"/>
          <p:cNvSpPr/>
          <p:nvPr/>
        </p:nvSpPr>
        <p:spPr>
          <a:xfrm>
            <a:off x="11145950" y="5806925"/>
            <a:ext cx="990300" cy="473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3rd Party Controller</a:t>
            </a:r>
            <a:endParaRPr/>
          </a:p>
        </p:txBody>
      </p:sp>
      <p:sp>
        <p:nvSpPr>
          <p:cNvPr id="206" name="Google Shape;206;g11dfb06df94_0_31"/>
          <p:cNvSpPr/>
          <p:nvPr/>
        </p:nvSpPr>
        <p:spPr>
          <a:xfrm>
            <a:off x="10879825" y="4745788"/>
            <a:ext cx="335400" cy="99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1dfb06df94_0_31"/>
          <p:cNvSpPr/>
          <p:nvPr/>
        </p:nvSpPr>
        <p:spPr>
          <a:xfrm>
            <a:off x="6038497" y="3689350"/>
            <a:ext cx="1848420" cy="473580"/>
          </a:xfrm>
          <a:prstGeom prst="flowChartMultidocumen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BP (CBA)</a:t>
            </a:r>
            <a:endParaRPr b="1" sz="1300"/>
          </a:p>
        </p:txBody>
      </p:sp>
      <p:sp>
        <p:nvSpPr>
          <p:cNvPr id="208" name="Google Shape;208;g11dfb06df94_0_31"/>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i="0" lang="en-US" sz="3600" u="none" cap="none" strike="noStrike">
                <a:solidFill>
                  <a:srgbClr val="FFFFFF"/>
                </a:solidFill>
                <a:latin typeface="Arial"/>
                <a:ea typeface="Arial"/>
                <a:cs typeface="Arial"/>
                <a:sym typeface="Arial"/>
              </a:rPr>
              <a:t>C</a:t>
            </a:r>
            <a:r>
              <a:rPr lang="en-US" sz="3600">
                <a:solidFill>
                  <a:srgbClr val="FFFFFF"/>
                </a:solidFill>
              </a:rPr>
              <a:t>DS Overview</a:t>
            </a:r>
            <a:r>
              <a:rPr b="0" i="0" lang="en-US" sz="3600" u="none" cap="none" strike="noStrike">
                <a:solidFill>
                  <a:srgbClr val="FFFFFF"/>
                </a:solidFill>
                <a:latin typeface="Arial"/>
                <a:ea typeface="Arial"/>
                <a:cs typeface="Arial"/>
                <a:sym typeface="Arial"/>
              </a:rPr>
              <a:t> </a:t>
            </a:r>
            <a:r>
              <a:rPr lang="en-US" sz="3600">
                <a:solidFill>
                  <a:srgbClr val="FFFFFF"/>
                </a:solidFill>
              </a:rPr>
              <a:t>- Design/Runtime</a:t>
            </a:r>
            <a:endParaRPr b="0" i="0" sz="3600" u="none" cap="none" strike="noStrike">
              <a:solidFill>
                <a:srgbClr val="000000"/>
              </a:solidFill>
              <a:latin typeface="Calibri"/>
              <a:ea typeface="Calibri"/>
              <a:cs typeface="Calibri"/>
              <a:sym typeface="Calibri"/>
            </a:endParaRPr>
          </a:p>
        </p:txBody>
      </p:sp>
      <p:sp>
        <p:nvSpPr>
          <p:cNvPr id="209" name="Google Shape;209;g11dfb06df94_0_31"/>
          <p:cNvSpPr/>
          <p:nvPr/>
        </p:nvSpPr>
        <p:spPr>
          <a:xfrm>
            <a:off x="10227475" y="3905925"/>
            <a:ext cx="1769400" cy="76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BP Processor</a:t>
            </a:r>
            <a:endParaRPr/>
          </a:p>
        </p:txBody>
      </p:sp>
      <p:sp>
        <p:nvSpPr>
          <p:cNvPr id="210" name="Google Shape;210;g11dfb06df94_0_31"/>
          <p:cNvSpPr/>
          <p:nvPr/>
        </p:nvSpPr>
        <p:spPr>
          <a:xfrm>
            <a:off x="11446525" y="3823429"/>
            <a:ext cx="597025" cy="538500"/>
          </a:xfrm>
          <a:prstGeom prst="flowChartMagneticDisk">
            <a:avLst/>
          </a:prstGeom>
          <a:solidFill>
            <a:srgbClr val="DBDBDB"/>
          </a:solidFill>
          <a:ln cap="flat" cmpd="sng" w="9525">
            <a:solidFill>
              <a:schemeClr val="lt1"/>
            </a:solidFill>
            <a:prstDash val="solid"/>
            <a:miter lim="8000"/>
            <a:headEnd len="sm" w="sm" type="none"/>
            <a:tailEnd len="sm" w="sm" type="none"/>
          </a:ln>
          <a:effectLst>
            <a:outerShdw blurRad="40000" rotWithShape="0" dir="5400000" dist="23000">
              <a:srgbClr val="000000">
                <a:alpha val="349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BP DB</a:t>
            </a:r>
            <a:endParaRPr b="0" i="0" sz="1400" u="none" cap="none" strike="noStrike">
              <a:latin typeface="Arial"/>
              <a:ea typeface="Arial"/>
              <a:cs typeface="Arial"/>
              <a:sym typeface="Arial"/>
            </a:endParaRPr>
          </a:p>
        </p:txBody>
      </p:sp>
      <p:cxnSp>
        <p:nvCxnSpPr>
          <p:cNvPr id="211" name="Google Shape;211;g11dfb06df94_0_31"/>
          <p:cNvCxnSpPr/>
          <p:nvPr/>
        </p:nvCxnSpPr>
        <p:spPr>
          <a:xfrm>
            <a:off x="6886025" y="981050"/>
            <a:ext cx="74700" cy="5848800"/>
          </a:xfrm>
          <a:prstGeom prst="straightConnector1">
            <a:avLst/>
          </a:prstGeom>
          <a:noFill/>
          <a:ln cap="flat" cmpd="sng" w="9525">
            <a:solidFill>
              <a:schemeClr val="dk2"/>
            </a:solidFill>
            <a:prstDash val="dash"/>
            <a:round/>
            <a:headEnd len="med" w="med" type="none"/>
            <a:tailEnd len="med" w="med" type="none"/>
          </a:ln>
        </p:spPr>
      </p:cxnSp>
      <p:sp>
        <p:nvSpPr>
          <p:cNvPr id="212" name="Google Shape;212;g11dfb06df94_0_31"/>
          <p:cNvSpPr/>
          <p:nvPr/>
        </p:nvSpPr>
        <p:spPr>
          <a:xfrm>
            <a:off x="3246775" y="3781525"/>
            <a:ext cx="1236000" cy="76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CDS UI</a:t>
            </a:r>
            <a:endParaRPr/>
          </a:p>
        </p:txBody>
      </p:sp>
      <p:sp>
        <p:nvSpPr>
          <p:cNvPr id="213" name="Google Shape;213;g11dfb06df94_0_31"/>
          <p:cNvSpPr/>
          <p:nvPr/>
        </p:nvSpPr>
        <p:spPr>
          <a:xfrm>
            <a:off x="8582900" y="1447125"/>
            <a:ext cx="990300" cy="292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SDNC</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11e1e83646e_0_0"/>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CDS Integration with SDC</a:t>
            </a:r>
            <a:endParaRPr b="0" i="0" sz="3600" u="none" cap="none" strike="noStrike">
              <a:solidFill>
                <a:srgbClr val="000000"/>
              </a:solidFill>
              <a:latin typeface="Calibri"/>
              <a:ea typeface="Calibri"/>
              <a:cs typeface="Calibri"/>
              <a:sym typeface="Calibri"/>
            </a:endParaRPr>
          </a:p>
        </p:txBody>
      </p:sp>
      <p:sp>
        <p:nvSpPr>
          <p:cNvPr id="1065" name="Google Shape;1065;g11e1e83646e_0_0"/>
          <p:cNvSpPr txBox="1"/>
          <p:nvPr/>
        </p:nvSpPr>
        <p:spPr>
          <a:xfrm>
            <a:off x="121450" y="8753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Create the VF resource</a:t>
            </a:r>
            <a:endParaRPr/>
          </a:p>
        </p:txBody>
      </p:sp>
      <p:pic>
        <p:nvPicPr>
          <p:cNvPr id="1066" name="Google Shape;1066;g11e1e83646e_0_0"/>
          <p:cNvPicPr preferRelativeResize="0"/>
          <p:nvPr/>
        </p:nvPicPr>
        <p:blipFill>
          <a:blip r:embed="rId3">
            <a:alphaModFix/>
          </a:blip>
          <a:stretch>
            <a:fillRect/>
          </a:stretch>
        </p:blipFill>
        <p:spPr>
          <a:xfrm>
            <a:off x="41075" y="1222350"/>
            <a:ext cx="2920751" cy="1968574"/>
          </a:xfrm>
          <a:prstGeom prst="rect">
            <a:avLst/>
          </a:prstGeom>
          <a:noFill/>
          <a:ln>
            <a:noFill/>
          </a:ln>
        </p:spPr>
      </p:pic>
      <p:sp>
        <p:nvSpPr>
          <p:cNvPr id="1067" name="Google Shape;1067;g11e1e83646e_0_0"/>
          <p:cNvSpPr txBox="1"/>
          <p:nvPr/>
        </p:nvSpPr>
        <p:spPr>
          <a:xfrm>
            <a:off x="3651413" y="974650"/>
            <a:ext cx="5068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Click on </a:t>
            </a:r>
            <a:r>
              <a:rPr b="1" lang="en-US" sz="1100">
                <a:solidFill>
                  <a:schemeClr val="dk1"/>
                </a:solidFill>
              </a:rPr>
              <a:t>Deployment Artifact</a:t>
            </a:r>
            <a:r>
              <a:rPr lang="en-US" sz="1100">
                <a:solidFill>
                  <a:schemeClr val="dk1"/>
                </a:solidFill>
              </a:rPr>
              <a:t>, then </a:t>
            </a:r>
            <a:r>
              <a:rPr b="1" lang="en-US" sz="1100">
                <a:solidFill>
                  <a:schemeClr val="dk1"/>
                </a:solidFill>
              </a:rPr>
              <a:t>Add other arifacts</a:t>
            </a:r>
            <a:r>
              <a:rPr lang="en-US" sz="1100">
                <a:solidFill>
                  <a:schemeClr val="dk1"/>
                </a:solidFill>
              </a:rPr>
              <a:t>, and select you CBA</a:t>
            </a:r>
            <a:endParaRPr sz="1100">
              <a:solidFill>
                <a:schemeClr val="dk1"/>
              </a:solidFill>
            </a:endParaRPr>
          </a:p>
        </p:txBody>
      </p:sp>
      <p:pic>
        <p:nvPicPr>
          <p:cNvPr id="1068" name="Google Shape;1068;g11e1e83646e_0_0"/>
          <p:cNvPicPr preferRelativeResize="0"/>
          <p:nvPr/>
        </p:nvPicPr>
        <p:blipFill>
          <a:blip r:embed="rId4">
            <a:alphaModFix/>
          </a:blip>
          <a:stretch>
            <a:fillRect/>
          </a:stretch>
        </p:blipFill>
        <p:spPr>
          <a:xfrm>
            <a:off x="3050175" y="1222350"/>
            <a:ext cx="3468565" cy="1968575"/>
          </a:xfrm>
          <a:prstGeom prst="rect">
            <a:avLst/>
          </a:prstGeom>
          <a:noFill/>
          <a:ln>
            <a:noFill/>
          </a:ln>
        </p:spPr>
      </p:pic>
      <p:pic>
        <p:nvPicPr>
          <p:cNvPr id="1069" name="Google Shape;1069;g11e1e83646e_0_0"/>
          <p:cNvPicPr preferRelativeResize="0"/>
          <p:nvPr/>
        </p:nvPicPr>
        <p:blipFill>
          <a:blip r:embed="rId5">
            <a:alphaModFix/>
          </a:blip>
          <a:stretch>
            <a:fillRect/>
          </a:stretch>
        </p:blipFill>
        <p:spPr>
          <a:xfrm>
            <a:off x="6559025" y="1275550"/>
            <a:ext cx="2574900" cy="1968574"/>
          </a:xfrm>
          <a:prstGeom prst="rect">
            <a:avLst/>
          </a:prstGeom>
          <a:noFill/>
          <a:ln>
            <a:noFill/>
          </a:ln>
        </p:spPr>
      </p:pic>
      <p:sp>
        <p:nvSpPr>
          <p:cNvPr id="1070" name="Google Shape;1070;g11e1e83646e_0_0"/>
          <p:cNvSpPr txBox="1"/>
          <p:nvPr/>
        </p:nvSpPr>
        <p:spPr>
          <a:xfrm>
            <a:off x="9249900" y="940775"/>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Check the artifact is uploaded OK, and click on </a:t>
            </a:r>
            <a:r>
              <a:rPr b="1" lang="en-US" sz="1100">
                <a:solidFill>
                  <a:schemeClr val="dk1"/>
                </a:solidFill>
              </a:rPr>
              <a:t>Certify</a:t>
            </a:r>
            <a:r>
              <a:rPr lang="en-US" sz="1100">
                <a:solidFill>
                  <a:schemeClr val="dk1"/>
                </a:solidFill>
              </a:rPr>
              <a:t>.</a:t>
            </a:r>
            <a:endParaRPr sz="1100">
              <a:solidFill>
                <a:schemeClr val="dk1"/>
              </a:solidFill>
            </a:endParaRPr>
          </a:p>
        </p:txBody>
      </p:sp>
      <p:pic>
        <p:nvPicPr>
          <p:cNvPr id="1071" name="Google Shape;1071;g11e1e83646e_0_0"/>
          <p:cNvPicPr preferRelativeResize="0"/>
          <p:nvPr/>
        </p:nvPicPr>
        <p:blipFill>
          <a:blip r:embed="rId6">
            <a:alphaModFix/>
          </a:blip>
          <a:stretch>
            <a:fillRect/>
          </a:stretch>
        </p:blipFill>
        <p:spPr>
          <a:xfrm>
            <a:off x="9271250" y="1426575"/>
            <a:ext cx="2920751" cy="1770069"/>
          </a:xfrm>
          <a:prstGeom prst="rect">
            <a:avLst/>
          </a:prstGeom>
          <a:noFill/>
          <a:ln>
            <a:noFill/>
          </a:ln>
        </p:spPr>
      </p:pic>
      <p:sp>
        <p:nvSpPr>
          <p:cNvPr id="1072" name="Google Shape;1072;g11e1e83646e_0_0"/>
          <p:cNvSpPr txBox="1"/>
          <p:nvPr/>
        </p:nvSpPr>
        <p:spPr>
          <a:xfrm>
            <a:off x="-38175" y="3382663"/>
            <a:ext cx="3000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900"/>
              <a:t>Create a new service model, and add the newly created VF (including CBA artifact) to the new service model. Click on "Add Service"</a:t>
            </a:r>
            <a:endParaRPr sz="900"/>
          </a:p>
        </p:txBody>
      </p:sp>
      <p:pic>
        <p:nvPicPr>
          <p:cNvPr id="1073" name="Google Shape;1073;g11e1e83646e_0_0"/>
          <p:cNvPicPr preferRelativeResize="0"/>
          <p:nvPr/>
        </p:nvPicPr>
        <p:blipFill>
          <a:blip r:embed="rId7">
            <a:alphaModFix/>
          </a:blip>
          <a:stretch>
            <a:fillRect/>
          </a:stretch>
        </p:blipFill>
        <p:spPr>
          <a:xfrm>
            <a:off x="1450" y="3898150"/>
            <a:ext cx="2999999" cy="1922392"/>
          </a:xfrm>
          <a:prstGeom prst="rect">
            <a:avLst/>
          </a:prstGeom>
          <a:noFill/>
          <a:ln>
            <a:noFill/>
          </a:ln>
        </p:spPr>
      </p:pic>
      <p:sp>
        <p:nvSpPr>
          <p:cNvPr id="1074" name="Google Shape;1074;g11e1e83646e_0_0"/>
          <p:cNvSpPr txBox="1"/>
          <p:nvPr/>
        </p:nvSpPr>
        <p:spPr>
          <a:xfrm>
            <a:off x="3010550" y="3332650"/>
            <a:ext cx="3000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900"/>
              <a:t>Click on "Composition", and drag the VF we created from the palette on the left onto the canvas in the middle. Then, click on "Submit for Testing".</a:t>
            </a:r>
            <a:endParaRPr sz="900"/>
          </a:p>
        </p:txBody>
      </p:sp>
      <p:pic>
        <p:nvPicPr>
          <p:cNvPr id="1075" name="Google Shape;1075;g11e1e83646e_0_0"/>
          <p:cNvPicPr preferRelativeResize="0"/>
          <p:nvPr/>
        </p:nvPicPr>
        <p:blipFill>
          <a:blip r:embed="rId8">
            <a:alphaModFix/>
          </a:blip>
          <a:stretch>
            <a:fillRect/>
          </a:stretch>
        </p:blipFill>
        <p:spPr>
          <a:xfrm>
            <a:off x="3077650" y="3871975"/>
            <a:ext cx="2920750" cy="1892095"/>
          </a:xfrm>
          <a:prstGeom prst="rect">
            <a:avLst/>
          </a:prstGeom>
          <a:noFill/>
          <a:ln>
            <a:noFill/>
          </a:ln>
        </p:spPr>
      </p:pic>
      <p:sp>
        <p:nvSpPr>
          <p:cNvPr id="1076" name="Google Shape;1076;g11e1e83646e_0_0"/>
          <p:cNvSpPr txBox="1"/>
          <p:nvPr/>
        </p:nvSpPr>
        <p:spPr>
          <a:xfrm>
            <a:off x="5998400" y="3306475"/>
            <a:ext cx="3625200" cy="206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900">
                <a:solidFill>
                  <a:schemeClr val="dk1"/>
                </a:solidFill>
              </a:rPr>
              <a:t>Click on Properties Assignments, then click on the service name, e.g. "CDS-VNF-TEST" from the right bar.</a:t>
            </a:r>
            <a:endParaRPr sz="900">
              <a:solidFill>
                <a:schemeClr val="dk1"/>
              </a:solidFill>
            </a:endParaRPr>
          </a:p>
          <a:p>
            <a:pPr indent="0" lvl="0" marL="0" rtl="0" algn="l">
              <a:lnSpc>
                <a:spcPct val="115000"/>
              </a:lnSpc>
              <a:spcBef>
                <a:spcPts val="1200"/>
              </a:spcBef>
              <a:spcAft>
                <a:spcPts val="0"/>
              </a:spcAft>
              <a:buNone/>
            </a:pPr>
            <a:r>
              <a:rPr lang="en-US" sz="900">
                <a:solidFill>
                  <a:schemeClr val="dk1"/>
                </a:solidFill>
              </a:rPr>
              <a:t>Type "sdnc" in the filter box, and add the </a:t>
            </a:r>
            <a:r>
              <a:rPr b="1" lang="en-US" sz="900">
                <a:solidFill>
                  <a:schemeClr val="dk1"/>
                </a:solidFill>
              </a:rPr>
              <a:t>sdnc_model_name</a:t>
            </a:r>
            <a:r>
              <a:rPr lang="en-US" sz="900">
                <a:solidFill>
                  <a:schemeClr val="dk1"/>
                </a:solidFill>
              </a:rPr>
              <a:t>, </a:t>
            </a:r>
            <a:r>
              <a:rPr b="1" lang="en-US" sz="900">
                <a:solidFill>
                  <a:schemeClr val="dk1"/>
                </a:solidFill>
              </a:rPr>
              <a:t>sdnc_model_version</a:t>
            </a:r>
            <a:r>
              <a:rPr lang="en-US" sz="900">
                <a:solidFill>
                  <a:schemeClr val="dk1"/>
                </a:solidFill>
              </a:rPr>
              <a:t>, and </a:t>
            </a:r>
            <a:r>
              <a:rPr b="1" lang="en-US" sz="900">
                <a:solidFill>
                  <a:schemeClr val="dk1"/>
                </a:solidFill>
              </a:rPr>
              <a:t>sdnc_artifact_version</a:t>
            </a:r>
            <a:r>
              <a:rPr lang="en-US" sz="900">
                <a:solidFill>
                  <a:schemeClr val="dk1"/>
                </a:solidFill>
              </a:rPr>
              <a:t>, and click "Save".</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sdnc_model_name - This is the name of the blueprint (e.g. CBA name)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chemeClr val="dk1"/>
                </a:solidFill>
              </a:rPr>
              <a:t>sdnc_model_version - This is the version of the blueprint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US" sz="900">
                <a:solidFill>
                  <a:schemeClr val="dk1"/>
                </a:solidFill>
              </a:rPr>
              <a:t>sdnc_artifact_name - This is the name of the VNF resource accumulator template</a:t>
            </a:r>
            <a:endParaRPr sz="900">
              <a:solidFill>
                <a:schemeClr val="dk1"/>
              </a:solidFill>
            </a:endParaRPr>
          </a:p>
        </p:txBody>
      </p:sp>
      <p:pic>
        <p:nvPicPr>
          <p:cNvPr id="1077" name="Google Shape;1077;g11e1e83646e_0_0"/>
          <p:cNvPicPr preferRelativeResize="0"/>
          <p:nvPr/>
        </p:nvPicPr>
        <p:blipFill>
          <a:blip r:embed="rId9">
            <a:alphaModFix/>
          </a:blip>
          <a:stretch>
            <a:fillRect/>
          </a:stretch>
        </p:blipFill>
        <p:spPr>
          <a:xfrm>
            <a:off x="5998400" y="5111700"/>
            <a:ext cx="3625223" cy="1746300"/>
          </a:xfrm>
          <a:prstGeom prst="rect">
            <a:avLst/>
          </a:prstGeom>
          <a:noFill/>
          <a:ln>
            <a:noFill/>
          </a:ln>
        </p:spPr>
      </p:pic>
      <p:sp>
        <p:nvSpPr>
          <p:cNvPr id="1078" name="Google Shape;1078;g11e1e83646e_0_0"/>
          <p:cNvSpPr txBox="1"/>
          <p:nvPr/>
        </p:nvSpPr>
        <p:spPr>
          <a:xfrm>
            <a:off x="9678300" y="3458875"/>
            <a:ext cx="2495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t>Type "skip" in the filter box, and set "skip post instantiation" to FALSE, then click "Save".</a:t>
            </a:r>
            <a:endParaRPr sz="1000"/>
          </a:p>
        </p:txBody>
      </p:sp>
      <p:pic>
        <p:nvPicPr>
          <p:cNvPr id="1079" name="Google Shape;1079;g11e1e83646e_0_0"/>
          <p:cNvPicPr preferRelativeResize="0"/>
          <p:nvPr/>
        </p:nvPicPr>
        <p:blipFill>
          <a:blip r:embed="rId10">
            <a:alphaModFix/>
          </a:blip>
          <a:stretch>
            <a:fillRect/>
          </a:stretch>
        </p:blipFill>
        <p:spPr>
          <a:xfrm>
            <a:off x="9641800" y="4046775"/>
            <a:ext cx="2574900" cy="2075639"/>
          </a:xfrm>
          <a:prstGeom prst="rect">
            <a:avLst/>
          </a:prstGeom>
          <a:noFill/>
          <a:ln>
            <a:noFill/>
          </a:ln>
        </p:spPr>
      </p:pic>
      <p:sp>
        <p:nvSpPr>
          <p:cNvPr id="1080" name="Google Shape;1080;g11e1e83646e_0_0"/>
          <p:cNvSpPr txBox="1"/>
          <p:nvPr/>
        </p:nvSpPr>
        <p:spPr>
          <a:xfrm>
            <a:off x="9350" y="5817975"/>
            <a:ext cx="5606100" cy="10467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Clr>
                <a:schemeClr val="dk1"/>
              </a:buClr>
              <a:buSzPts val="1100"/>
              <a:buFont typeface="Arial"/>
              <a:buNone/>
            </a:pPr>
            <a:r>
              <a:rPr lang="en-US" sz="1200"/>
              <a:t>Login as Tester (jm0007/demo123456!) and accept the new service.</a:t>
            </a:r>
            <a:endParaRPr sz="1200"/>
          </a:p>
          <a:p>
            <a:pPr indent="0" lvl="0" marL="0" rtl="0" algn="l">
              <a:lnSpc>
                <a:spcPct val="100000"/>
              </a:lnSpc>
              <a:spcBef>
                <a:spcPts val="1200"/>
              </a:spcBef>
              <a:spcAft>
                <a:spcPts val="0"/>
              </a:spcAft>
              <a:buClr>
                <a:schemeClr val="dk1"/>
              </a:buClr>
              <a:buSzPts val="1100"/>
              <a:buFont typeface="Arial"/>
              <a:buNone/>
            </a:pPr>
            <a:r>
              <a:rPr lang="en-US" sz="1200"/>
              <a:t>Login as Governor (gv0001/demo123456!) and approve for distribution.</a:t>
            </a:r>
            <a:endParaRPr sz="1200"/>
          </a:p>
          <a:p>
            <a:pPr indent="0" lvl="0" marL="0" rtl="0" algn="l">
              <a:lnSpc>
                <a:spcPct val="100000"/>
              </a:lnSpc>
              <a:spcBef>
                <a:spcPts val="1200"/>
              </a:spcBef>
              <a:spcAft>
                <a:spcPts val="1200"/>
              </a:spcAft>
              <a:buNone/>
            </a:pPr>
            <a:r>
              <a:rPr lang="en-US" sz="1200"/>
              <a:t>Login as Operator (op0001/demo123456!) and click on "Distribute".</a:t>
            </a:r>
            <a:endParaRPr sz="1200"/>
          </a:p>
        </p:txBody>
      </p:sp>
      <p:sp>
        <p:nvSpPr>
          <p:cNvPr id="1081" name="Google Shape;1081;g11e1e83646e_0_0"/>
          <p:cNvSpPr/>
          <p:nvPr/>
        </p:nvSpPr>
        <p:spPr>
          <a:xfrm>
            <a:off x="2915125" y="2391900"/>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11e1e83646e_0_0"/>
          <p:cNvSpPr/>
          <p:nvPr/>
        </p:nvSpPr>
        <p:spPr>
          <a:xfrm>
            <a:off x="6013338" y="2391900"/>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11e1e83646e_0_0"/>
          <p:cNvSpPr/>
          <p:nvPr/>
        </p:nvSpPr>
        <p:spPr>
          <a:xfrm>
            <a:off x="9174188" y="2338725"/>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11e1e83646e_0_0"/>
          <p:cNvSpPr/>
          <p:nvPr/>
        </p:nvSpPr>
        <p:spPr>
          <a:xfrm>
            <a:off x="2915113" y="4621400"/>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1e1e83646e_0_0"/>
          <p:cNvSpPr/>
          <p:nvPr/>
        </p:nvSpPr>
        <p:spPr>
          <a:xfrm>
            <a:off x="5926563" y="4621400"/>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11e1e83646e_0_0"/>
          <p:cNvSpPr/>
          <p:nvPr/>
        </p:nvSpPr>
        <p:spPr>
          <a:xfrm>
            <a:off x="9498613" y="4568250"/>
            <a:ext cx="206400" cy="26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g11e1e83646e_0_0"/>
          <p:cNvCxnSpPr>
            <a:stCxn id="1071" idx="2"/>
            <a:endCxn id="1073" idx="0"/>
          </p:cNvCxnSpPr>
          <p:nvPr/>
        </p:nvCxnSpPr>
        <p:spPr>
          <a:xfrm rot="5400000">
            <a:off x="5765876" y="-1067706"/>
            <a:ext cx="701400" cy="9230100"/>
          </a:xfrm>
          <a:prstGeom prst="bentConnector3">
            <a:avLst>
              <a:gd fmla="val 50008" name="adj1"/>
            </a:avLst>
          </a:prstGeom>
          <a:noFill/>
          <a:ln cap="flat" cmpd="sng" w="9525">
            <a:solidFill>
              <a:schemeClr val="dk2"/>
            </a:solidFill>
            <a:prstDash val="solid"/>
            <a:round/>
            <a:headEnd len="med" w="med" type="none"/>
            <a:tailEnd len="med" w="med" type="triangle"/>
          </a:ln>
        </p:spPr>
      </p:cxnSp>
      <p:cxnSp>
        <p:nvCxnSpPr>
          <p:cNvPr id="1088" name="Google Shape;1088;g11e1e83646e_0_0"/>
          <p:cNvCxnSpPr>
            <a:stCxn id="1079" idx="2"/>
            <a:endCxn id="1080" idx="0"/>
          </p:cNvCxnSpPr>
          <p:nvPr/>
        </p:nvCxnSpPr>
        <p:spPr>
          <a:xfrm flipH="1" rot="5400000">
            <a:off x="6718600" y="1911764"/>
            <a:ext cx="304500" cy="8116800"/>
          </a:xfrm>
          <a:prstGeom prst="bentConnector5">
            <a:avLst>
              <a:gd fmla="val -78202" name="adj1"/>
              <a:gd fmla="val 40664" name="adj2"/>
              <a:gd fmla="val 178182" name="adj3"/>
            </a:avLst>
          </a:prstGeom>
          <a:noFill/>
          <a:ln cap="flat" cmpd="sng" w="9525">
            <a:solidFill>
              <a:schemeClr val="dk2"/>
            </a:solidFill>
            <a:prstDash val="solid"/>
            <a:round/>
            <a:headEnd len="med" w="med" type="none"/>
            <a:tailEnd len="med" w="med" type="triangle"/>
          </a:ln>
        </p:spPr>
      </p:cxnSp>
      <p:sp>
        <p:nvSpPr>
          <p:cNvPr id="1089" name="Google Shape;1089;g11e1e83646e_0_0"/>
          <p:cNvSpPr txBox="1"/>
          <p:nvPr/>
        </p:nvSpPr>
        <p:spPr>
          <a:xfrm>
            <a:off x="5926575" y="84100"/>
            <a:ext cx="624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https://wiki.onap.org/display/DW/User+Guide#UserGuide-1737652736</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Possible only at xNF level, Information (sdnc-artifact-name is used by SDNC </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11dfb06df94_0_208"/>
          <p:cNvSpPr txBox="1"/>
          <p:nvPr/>
        </p:nvSpPr>
        <p:spPr>
          <a:xfrm>
            <a:off x="56050" y="2840375"/>
            <a:ext cx="12135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t>ONAP Usecase Involvement</a:t>
            </a:r>
            <a:endParaRPr sz="3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11e0ecd999b_0_162"/>
          <p:cNvSpPr txBox="1"/>
          <p:nvPr/>
        </p:nvSpPr>
        <p:spPr>
          <a:xfrm>
            <a:off x="9725" y="-39250"/>
            <a:ext cx="6582300" cy="956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rgbClr val="FFFFFF"/>
                </a:solidFill>
              </a:rPr>
              <a:t>VNF/VF-Module - Instantiation &amp; Post Instantiation</a:t>
            </a:r>
            <a:endParaRPr sz="2000">
              <a:solidFill>
                <a:srgbClr val="FFFFFF"/>
              </a:solidFill>
            </a:endParaRPr>
          </a:p>
        </p:txBody>
      </p:sp>
      <p:sp>
        <p:nvSpPr>
          <p:cNvPr id="1102" name="Google Shape;1102;g11e0ecd999b_0_162"/>
          <p:cNvSpPr txBox="1"/>
          <p:nvPr/>
        </p:nvSpPr>
        <p:spPr>
          <a:xfrm>
            <a:off x="0" y="917088"/>
            <a:ext cx="9464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The following workflows are contracts established between SO, SDNC and CDS to cover the </a:t>
            </a:r>
            <a:r>
              <a:rPr b="1" lang="en-US" sz="1100">
                <a:solidFill>
                  <a:schemeClr val="dk1"/>
                </a:solidFill>
              </a:rPr>
              <a:t>instantiation</a:t>
            </a:r>
            <a:r>
              <a:rPr lang="en-US" sz="1100">
                <a:solidFill>
                  <a:schemeClr val="dk1"/>
                </a:solidFill>
              </a:rPr>
              <a:t> and the </a:t>
            </a:r>
            <a:r>
              <a:rPr b="1" lang="en-US" sz="1100">
                <a:solidFill>
                  <a:schemeClr val="dk1"/>
                </a:solidFill>
              </a:rPr>
              <a:t>post-instantiation</a:t>
            </a:r>
            <a:r>
              <a:rPr lang="en-US" sz="1100">
                <a:solidFill>
                  <a:schemeClr val="dk1"/>
                </a:solidFill>
              </a:rPr>
              <a:t> use cases.</a:t>
            </a:r>
            <a:endParaRPr sz="1100">
              <a:solidFill>
                <a:schemeClr val="dk1"/>
              </a:solidFill>
            </a:endParaRPr>
          </a:p>
        </p:txBody>
      </p:sp>
      <p:sp>
        <p:nvSpPr>
          <p:cNvPr id="1103" name="Google Shape;1103;g11e0ecd999b_0_162"/>
          <p:cNvSpPr txBox="1"/>
          <p:nvPr/>
        </p:nvSpPr>
        <p:spPr>
          <a:xfrm>
            <a:off x="33026" y="1157694"/>
            <a:ext cx="5003272" cy="22164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t>User -&gt; SO (Macro Service Create)</a:t>
            </a:r>
            <a:endParaRPr sz="1200"/>
          </a:p>
          <a:p>
            <a:pPr indent="0" lvl="0" marL="0" rtl="0" algn="l">
              <a:spcBef>
                <a:spcPts val="0"/>
              </a:spcBef>
              <a:spcAft>
                <a:spcPts val="0"/>
              </a:spcAft>
              <a:buClr>
                <a:schemeClr val="dk1"/>
              </a:buClr>
              <a:buSzPts val="1100"/>
              <a:buFont typeface="Arial"/>
              <a:buNone/>
            </a:pPr>
            <a:r>
              <a:rPr lang="en-US" sz="1200"/>
              <a:t>  SO -&gt; </a:t>
            </a:r>
            <a:r>
              <a:rPr b="1" lang="en-US" sz="1200"/>
              <a:t>Assign</a:t>
            </a:r>
            <a:r>
              <a:rPr lang="en-US" sz="1200"/>
              <a:t>BB (service, vnf, vf-module)</a:t>
            </a:r>
            <a:endParaRPr sz="1200"/>
          </a:p>
          <a:p>
            <a:pPr indent="0" lvl="0" marL="0" rtl="0" algn="l">
              <a:spcBef>
                <a:spcPts val="0"/>
              </a:spcBef>
              <a:spcAft>
                <a:spcPts val="0"/>
              </a:spcAft>
              <a:buClr>
                <a:schemeClr val="dk1"/>
              </a:buClr>
              <a:buSzPts val="1100"/>
              <a:buFont typeface="Arial"/>
              <a:buNone/>
            </a:pPr>
            <a:r>
              <a:rPr lang="en-US" sz="1200"/>
              <a:t>          -&gt; SDNC GR-API</a:t>
            </a:r>
            <a:endParaRPr sz="1200"/>
          </a:p>
          <a:p>
            <a:pPr indent="0" lvl="0" marL="0" rtl="0" algn="l">
              <a:spcBef>
                <a:spcPts val="0"/>
              </a:spcBef>
              <a:spcAft>
                <a:spcPts val="0"/>
              </a:spcAft>
              <a:buClr>
                <a:schemeClr val="dk1"/>
              </a:buClr>
              <a:buSzPts val="1100"/>
              <a:buFont typeface="Arial"/>
              <a:buNone/>
            </a:pPr>
            <a:r>
              <a:rPr lang="en-US" sz="1200"/>
              <a:t>                  -&gt; CDS (resource-assignment workflow)</a:t>
            </a:r>
            <a:endParaRPr sz="1200"/>
          </a:p>
          <a:p>
            <a:pPr indent="0" lvl="0" marL="0" rtl="0" algn="l">
              <a:spcBef>
                <a:spcPts val="0"/>
              </a:spcBef>
              <a:spcAft>
                <a:spcPts val="0"/>
              </a:spcAft>
              <a:buClr>
                <a:schemeClr val="dk1"/>
              </a:buClr>
              <a:buSzPts val="1100"/>
              <a:buFont typeface="Arial"/>
              <a:buNone/>
            </a:pPr>
            <a:r>
              <a:rPr lang="en-US" sz="1200"/>
              <a:t>  SO -&gt; </a:t>
            </a:r>
            <a:r>
              <a:rPr b="1" lang="en-US" sz="1200"/>
              <a:t>ConfigAssign</a:t>
            </a:r>
            <a:r>
              <a:rPr lang="en-US" sz="1200"/>
              <a:t>BB - day0 config assign</a:t>
            </a:r>
            <a:endParaRPr sz="1200"/>
          </a:p>
          <a:p>
            <a:pPr indent="0" lvl="0" marL="0" rtl="0" algn="l">
              <a:spcBef>
                <a:spcPts val="0"/>
              </a:spcBef>
              <a:spcAft>
                <a:spcPts val="0"/>
              </a:spcAft>
              <a:buClr>
                <a:schemeClr val="dk1"/>
              </a:buClr>
              <a:buSzPts val="1100"/>
              <a:buFont typeface="Arial"/>
              <a:buNone/>
            </a:pPr>
            <a:r>
              <a:rPr lang="en-US" sz="1200"/>
              <a:t>          -&gt; CDS (config-assign workflow)</a:t>
            </a:r>
            <a:endParaRPr sz="1200"/>
          </a:p>
          <a:p>
            <a:pPr indent="0" lvl="0" marL="0" rtl="0" algn="l">
              <a:spcBef>
                <a:spcPts val="0"/>
              </a:spcBef>
              <a:spcAft>
                <a:spcPts val="0"/>
              </a:spcAft>
              <a:buClr>
                <a:schemeClr val="dk1"/>
              </a:buClr>
              <a:buSzPts val="1100"/>
              <a:buFont typeface="Arial"/>
              <a:buNone/>
            </a:pPr>
            <a:r>
              <a:rPr lang="en-US" sz="1200">
                <a:solidFill>
                  <a:srgbClr val="980000"/>
                </a:solidFill>
              </a:rPr>
              <a:t>  SO -&gt; CreateBB (VF-Module)</a:t>
            </a:r>
            <a:endParaRPr sz="1200">
              <a:solidFill>
                <a:srgbClr val="980000"/>
              </a:solidFill>
            </a:endParaRPr>
          </a:p>
          <a:p>
            <a:pPr indent="0" lvl="0" marL="0" rtl="0" algn="l">
              <a:spcBef>
                <a:spcPts val="0"/>
              </a:spcBef>
              <a:spcAft>
                <a:spcPts val="0"/>
              </a:spcAft>
              <a:buClr>
                <a:schemeClr val="dk1"/>
              </a:buClr>
              <a:buSzPts val="1100"/>
              <a:buFont typeface="Arial"/>
              <a:buNone/>
            </a:pPr>
            <a:r>
              <a:rPr lang="en-US" sz="1200">
                <a:solidFill>
                  <a:srgbClr val="980000"/>
                </a:solidFill>
              </a:rPr>
              <a:t>          -&gt; OpenStack adapter / Multi-Cloud</a:t>
            </a:r>
            <a:endParaRPr sz="1200">
              <a:solidFill>
                <a:srgbClr val="980000"/>
              </a:solidFill>
            </a:endParaRPr>
          </a:p>
          <a:p>
            <a:pPr indent="0" lvl="0" marL="0" rtl="0" algn="l">
              <a:spcBef>
                <a:spcPts val="0"/>
              </a:spcBef>
              <a:spcAft>
                <a:spcPts val="0"/>
              </a:spcAft>
              <a:buClr>
                <a:schemeClr val="dk1"/>
              </a:buClr>
              <a:buSzPts val="1100"/>
              <a:buFont typeface="Arial"/>
              <a:buNone/>
            </a:pPr>
            <a:r>
              <a:rPr lang="en-US" sz="1200"/>
              <a:t>  SO -&gt; </a:t>
            </a:r>
            <a:r>
              <a:rPr b="1" lang="en-US" sz="1200"/>
              <a:t>ConfigDeploy</a:t>
            </a:r>
            <a:r>
              <a:rPr lang="en-US" sz="1200"/>
              <a:t>BB - day0 config push</a:t>
            </a:r>
            <a:endParaRPr sz="1200"/>
          </a:p>
          <a:p>
            <a:pPr indent="0" lvl="0" marL="0" rtl="0" algn="l">
              <a:spcBef>
                <a:spcPts val="0"/>
              </a:spcBef>
              <a:spcAft>
                <a:spcPts val="0"/>
              </a:spcAft>
              <a:buClr>
                <a:schemeClr val="dk1"/>
              </a:buClr>
              <a:buSzPts val="1100"/>
              <a:buFont typeface="Arial"/>
              <a:buNone/>
            </a:pPr>
            <a:r>
              <a:rPr lang="en-US" sz="1200"/>
              <a:t>          -&gt; CDS (config-deploy workflow)</a:t>
            </a:r>
            <a:endParaRPr sz="1200"/>
          </a:p>
          <a:p>
            <a:pPr indent="0" lvl="0" marL="0" rtl="0" algn="l">
              <a:spcBef>
                <a:spcPts val="0"/>
              </a:spcBef>
              <a:spcAft>
                <a:spcPts val="0"/>
              </a:spcAft>
              <a:buNone/>
            </a:pPr>
            <a:r>
              <a:t/>
            </a:r>
            <a:endParaRPr sz="1200"/>
          </a:p>
        </p:txBody>
      </p:sp>
      <p:sp>
        <p:nvSpPr>
          <p:cNvPr id="1104" name="Google Shape;1104;g11e0ecd999b_0_162"/>
          <p:cNvSpPr/>
          <p:nvPr/>
        </p:nvSpPr>
        <p:spPr>
          <a:xfrm>
            <a:off x="66625" y="1461205"/>
            <a:ext cx="4969500" cy="872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05" name="Google Shape;1105;g11e0ecd999b_0_162"/>
          <p:cNvSpPr txBox="1"/>
          <p:nvPr/>
        </p:nvSpPr>
        <p:spPr>
          <a:xfrm>
            <a:off x="3227353" y="1808026"/>
            <a:ext cx="17901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000"/>
              <a:t>Assignment</a:t>
            </a:r>
            <a:r>
              <a:rPr lang="en-US" sz="1000"/>
              <a:t> for </a:t>
            </a:r>
            <a:endParaRPr sz="1000"/>
          </a:p>
          <a:p>
            <a:pPr indent="0" lvl="0" marL="0" rtl="0" algn="r">
              <a:spcBef>
                <a:spcPts val="0"/>
              </a:spcBef>
              <a:spcAft>
                <a:spcPts val="0"/>
              </a:spcAft>
              <a:buNone/>
            </a:pPr>
            <a:r>
              <a:rPr lang="en-US" sz="1000"/>
              <a:t>Instantiation &amp; Post Instantiation configuration</a:t>
            </a:r>
            <a:endParaRPr sz="1000"/>
          </a:p>
        </p:txBody>
      </p:sp>
      <p:sp>
        <p:nvSpPr>
          <p:cNvPr id="1106" name="Google Shape;1106;g11e0ecd999b_0_162"/>
          <p:cNvSpPr/>
          <p:nvPr/>
        </p:nvSpPr>
        <p:spPr>
          <a:xfrm>
            <a:off x="66619" y="2732951"/>
            <a:ext cx="4969500" cy="4587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07" name="Google Shape;1107;g11e0ecd999b_0_162"/>
          <p:cNvSpPr txBox="1"/>
          <p:nvPr/>
        </p:nvSpPr>
        <p:spPr>
          <a:xfrm>
            <a:off x="2989875" y="2853600"/>
            <a:ext cx="2027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t>Post </a:t>
            </a:r>
            <a:r>
              <a:rPr lang="en-US" sz="1000"/>
              <a:t>Instantiation </a:t>
            </a:r>
            <a:r>
              <a:rPr b="1" lang="en-US" sz="1000"/>
              <a:t>Configuration</a:t>
            </a:r>
            <a:endParaRPr b="1" sz="1000"/>
          </a:p>
        </p:txBody>
      </p:sp>
      <p:sp>
        <p:nvSpPr>
          <p:cNvPr id="1108" name="Google Shape;1108;g11e0ecd999b_0_162"/>
          <p:cNvSpPr txBox="1"/>
          <p:nvPr/>
        </p:nvSpPr>
        <p:spPr>
          <a:xfrm>
            <a:off x="5848900" y="47975"/>
            <a:ext cx="425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lt1"/>
                </a:solidFill>
              </a:rPr>
              <a:t>https://wiki.onap.org/display/DW/SO+Building+blocks</a:t>
            </a:r>
            <a:endParaRPr sz="1000">
              <a:solidFill>
                <a:schemeClr val="lt1"/>
              </a:solidFill>
            </a:endParaRPr>
          </a:p>
          <a:p>
            <a:pPr indent="0" lvl="0" marL="0" rtl="0" algn="l">
              <a:spcBef>
                <a:spcPts val="0"/>
              </a:spcBef>
              <a:spcAft>
                <a:spcPts val="0"/>
              </a:spcAft>
              <a:buNone/>
            </a:pPr>
            <a:r>
              <a:rPr lang="en-US" sz="1000">
                <a:solidFill>
                  <a:schemeClr val="lt1"/>
                </a:solidFill>
              </a:rPr>
              <a:t>https://wiki.onap.org/display/DW/User+Guide#Designtime--1690278344</a:t>
            </a:r>
            <a:endParaRPr sz="1000">
              <a:solidFill>
                <a:schemeClr val="lt1"/>
              </a:solidFill>
            </a:endParaRPr>
          </a:p>
          <a:p>
            <a:pPr indent="0" lvl="0" marL="0" rtl="0" algn="l">
              <a:spcBef>
                <a:spcPts val="0"/>
              </a:spcBef>
              <a:spcAft>
                <a:spcPts val="0"/>
              </a:spcAft>
              <a:buNone/>
            </a:pPr>
            <a:r>
              <a:rPr lang="en-US" sz="1000">
                <a:solidFill>
                  <a:schemeClr val="lt1"/>
                </a:solidFill>
              </a:rPr>
              <a:t>https://wiki.onap.org/pages/viewpage.action?pageId=36966186</a:t>
            </a:r>
            <a:endParaRPr sz="1000">
              <a:solidFill>
                <a:schemeClr val="lt1"/>
              </a:solidFill>
            </a:endParaRPr>
          </a:p>
          <a:p>
            <a:pPr indent="0" lvl="0" marL="0" rtl="0" algn="l">
              <a:spcBef>
                <a:spcPts val="0"/>
              </a:spcBef>
              <a:spcAft>
                <a:spcPts val="0"/>
              </a:spcAft>
              <a:buNone/>
            </a:pPr>
            <a:r>
              <a:rPr lang="en-US" sz="1000">
                <a:solidFill>
                  <a:schemeClr val="lt1"/>
                </a:solidFill>
              </a:rPr>
              <a:t>https://wiki.onap.org/pages/viewpage.action?pageId=64006314#E2ERunTime-2095048582</a:t>
            </a:r>
            <a:endParaRPr sz="1000">
              <a:solidFill>
                <a:schemeClr val="lt1"/>
              </a:solidFill>
            </a:endParaRPr>
          </a:p>
        </p:txBody>
      </p:sp>
      <p:pic>
        <p:nvPicPr>
          <p:cNvPr id="1109" name="Google Shape;1109;g11e0ecd999b_0_162"/>
          <p:cNvPicPr preferRelativeResize="0"/>
          <p:nvPr/>
        </p:nvPicPr>
        <p:blipFill>
          <a:blip r:embed="rId3">
            <a:alphaModFix/>
          </a:blip>
          <a:stretch>
            <a:fillRect/>
          </a:stretch>
        </p:blipFill>
        <p:spPr>
          <a:xfrm>
            <a:off x="7036450" y="3716425"/>
            <a:ext cx="5091475" cy="2693100"/>
          </a:xfrm>
          <a:prstGeom prst="rect">
            <a:avLst/>
          </a:prstGeom>
          <a:noFill/>
          <a:ln>
            <a:noFill/>
          </a:ln>
        </p:spPr>
      </p:pic>
      <p:sp>
        <p:nvSpPr>
          <p:cNvPr id="1110" name="Google Shape;1110;g11e0ecd999b_0_162"/>
          <p:cNvSpPr txBox="1"/>
          <p:nvPr/>
        </p:nvSpPr>
        <p:spPr>
          <a:xfrm>
            <a:off x="5176200" y="1339825"/>
            <a:ext cx="6501900" cy="239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000">
                <a:solidFill>
                  <a:schemeClr val="dk1"/>
                </a:solidFill>
              </a:rPr>
              <a:t>The </a:t>
            </a:r>
            <a:r>
              <a:rPr b="1" lang="en-US" sz="1000">
                <a:solidFill>
                  <a:schemeClr val="dk1"/>
                </a:solidFill>
              </a:rPr>
              <a:t>third step</a:t>
            </a:r>
            <a:r>
              <a:rPr lang="en-US" sz="1000">
                <a:solidFill>
                  <a:schemeClr val="dk1"/>
                </a:solidFill>
              </a:rPr>
              <a:t> is to perform assignment. Assignment will be performed per the                                 orchestration plan - and will start from the service-level, then iterating through the                                          various resources contained within the service. Assignment can involve different systems.</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For example: for a '</a:t>
            </a:r>
            <a:r>
              <a:rPr i="1" lang="en-US" sz="1000">
                <a:solidFill>
                  <a:schemeClr val="dk1"/>
                </a:solidFill>
              </a:rPr>
              <a:t>management_ip</a:t>
            </a:r>
            <a:r>
              <a:rPr lang="en-US" sz="1000">
                <a:solidFill>
                  <a:schemeClr val="dk1"/>
                </a:solidFill>
              </a:rPr>
              <a:t>' property on a specific VNF component, representing the management interface address, the system may have to reach out to an IPAM system, pulling information from a specific subnet (either rules-based, leveraging a database such as the controller data store, or provided through input).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ONAP Controller Design Studio (CDS) initiative implements an exhaustive framework to tackle this (through data dictionary, controller blueprints or other means as it evolves).</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These assigned values will be stored in the service context, inside the controller's data store (MDSAL). These can be leveraged at any time afterwards - this replaces the legacy preload function.</a:t>
            </a:r>
            <a:endParaRPr sz="1000"/>
          </a:p>
        </p:txBody>
      </p:sp>
      <p:sp>
        <p:nvSpPr>
          <p:cNvPr id="1111" name="Google Shape;1111;g11e0ecd999b_0_162"/>
          <p:cNvSpPr txBox="1"/>
          <p:nvPr/>
        </p:nvSpPr>
        <p:spPr>
          <a:xfrm>
            <a:off x="0" y="3224650"/>
            <a:ext cx="32796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1000"/>
              <a:t>The </a:t>
            </a:r>
            <a:r>
              <a:rPr b="1" lang="en-US" sz="1000"/>
              <a:t>fifth function</a:t>
            </a:r>
            <a:r>
              <a:rPr lang="en-US" sz="1000"/>
              <a:t> is the configuration of the device - essentially applying service configuration                                        or application type configuration to the device so it can become operational. </a:t>
            </a:r>
            <a:endParaRPr sz="1000"/>
          </a:p>
          <a:p>
            <a:pPr indent="0" lvl="0" marL="0" rtl="0" algn="l">
              <a:lnSpc>
                <a:spcPct val="115000"/>
              </a:lnSpc>
              <a:spcBef>
                <a:spcPts val="1200"/>
              </a:spcBef>
              <a:spcAft>
                <a:spcPts val="1200"/>
              </a:spcAft>
              <a:buNone/>
            </a:pPr>
            <a:r>
              <a:rPr lang="en-US" sz="1000"/>
              <a:t>This is done involving the right controllers, and again leverages the service &amp; resource context stored in the controller data store, the directed graphs and/or Controller Design Studio blueprints artifacts (which can include DGs, code, etc.). It will then transformed all the assigned values into configuration payload for the device, using the right protocol (Netconf/Restconf or just Rest APIs), and when triggered through CDS Blueprints will use Velocity templating for transformation/mapping. This applies to PNFs or VNFs - it is purely network device configuration. If any aspect of the configuration needs to be represented in the inventory, it will perform such updates.</a:t>
            </a:r>
            <a:endParaRPr sz="1000"/>
          </a:p>
        </p:txBody>
      </p:sp>
      <p:pic>
        <p:nvPicPr>
          <p:cNvPr id="1112" name="Google Shape;1112;g11e0ecd999b_0_162"/>
          <p:cNvPicPr preferRelativeResize="0"/>
          <p:nvPr/>
        </p:nvPicPr>
        <p:blipFill>
          <a:blip r:embed="rId4">
            <a:alphaModFix/>
          </a:blip>
          <a:stretch>
            <a:fillRect/>
          </a:stretch>
        </p:blipFill>
        <p:spPr>
          <a:xfrm>
            <a:off x="3179725" y="3702418"/>
            <a:ext cx="3702074" cy="2759974"/>
          </a:xfrm>
          <a:prstGeom prst="rect">
            <a:avLst/>
          </a:prstGeom>
          <a:noFill/>
          <a:ln>
            <a:noFill/>
          </a:ln>
        </p:spPr>
      </p:pic>
      <p:sp>
        <p:nvSpPr>
          <p:cNvPr id="1113" name="Google Shape;1113;g11e0ecd999b_0_162"/>
          <p:cNvSpPr/>
          <p:nvPr/>
        </p:nvSpPr>
        <p:spPr>
          <a:xfrm>
            <a:off x="66625" y="2360425"/>
            <a:ext cx="4969500" cy="354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14" name="Google Shape;1114;g11e0ecd999b_0_162"/>
          <p:cNvSpPr txBox="1"/>
          <p:nvPr/>
        </p:nvSpPr>
        <p:spPr>
          <a:xfrm>
            <a:off x="2989875" y="2472600"/>
            <a:ext cx="2027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000"/>
              <a:t>Instantiation</a:t>
            </a:r>
            <a:endParaRPr b="1" sz="1000"/>
          </a:p>
        </p:txBody>
      </p:sp>
      <p:pic>
        <p:nvPicPr>
          <p:cNvPr id="1115" name="Google Shape;1115;g11e0ecd999b_0_162"/>
          <p:cNvPicPr preferRelativeResize="0"/>
          <p:nvPr/>
        </p:nvPicPr>
        <p:blipFill>
          <a:blip r:embed="rId5">
            <a:alphaModFix/>
          </a:blip>
          <a:stretch>
            <a:fillRect/>
          </a:stretch>
        </p:blipFill>
        <p:spPr>
          <a:xfrm>
            <a:off x="10100225" y="0"/>
            <a:ext cx="2027700" cy="1704215"/>
          </a:xfrm>
          <a:prstGeom prst="rect">
            <a:avLst/>
          </a:prstGeom>
          <a:noFill/>
          <a:ln>
            <a:noFill/>
          </a:ln>
        </p:spPr>
      </p:pic>
      <p:sp>
        <p:nvSpPr>
          <p:cNvPr id="1116" name="Google Shape;1116;g11e0ecd999b_0_162"/>
          <p:cNvSpPr txBox="1"/>
          <p:nvPr/>
        </p:nvSpPr>
        <p:spPr>
          <a:xfrm>
            <a:off x="10949400" y="163250"/>
            <a:ext cx="1084800" cy="354000"/>
          </a:xfrm>
          <a:prstGeom prst="rect">
            <a:avLst/>
          </a:prstGeom>
          <a:noFill/>
          <a:ln>
            <a:noFill/>
          </a:ln>
        </p:spPr>
        <p:txBody>
          <a:bodyPr anchorCtr="0" anchor="t" bIns="91425" lIns="91425" spcFirstLastPara="1" rIns="91425" wrap="square" tIns="91425">
            <a:spAutoFit/>
          </a:bodyPr>
          <a:lstStyle/>
          <a:p>
            <a:pPr indent="-184150" lvl="0" marL="228600" rtl="0" algn="l">
              <a:spcBef>
                <a:spcPts val="0"/>
              </a:spcBef>
              <a:spcAft>
                <a:spcPts val="0"/>
              </a:spcAft>
              <a:buSzPts val="1100"/>
              <a:buChar char="●"/>
            </a:pPr>
            <a:r>
              <a:rPr lang="en-US" sz="1100"/>
              <a:t>vLB</a:t>
            </a:r>
            <a:endParaRPr sz="1100"/>
          </a:p>
        </p:txBody>
      </p:sp>
      <p:sp>
        <p:nvSpPr>
          <p:cNvPr id="1117" name="Google Shape;1117;g11e0ecd999b_0_162"/>
          <p:cNvSpPr txBox="1"/>
          <p:nvPr/>
        </p:nvSpPr>
        <p:spPr>
          <a:xfrm>
            <a:off x="10279600" y="1644050"/>
            <a:ext cx="1084800" cy="354000"/>
          </a:xfrm>
          <a:prstGeom prst="rect">
            <a:avLst/>
          </a:prstGeom>
          <a:noFill/>
          <a:ln>
            <a:noFill/>
          </a:ln>
        </p:spPr>
        <p:txBody>
          <a:bodyPr anchorCtr="0" anchor="t" bIns="91425" lIns="91425" spcFirstLastPara="1" rIns="91425" wrap="square" tIns="91425">
            <a:spAutoFit/>
          </a:bodyPr>
          <a:lstStyle/>
          <a:p>
            <a:pPr indent="-184150" lvl="0" marL="228600" rtl="0" algn="l">
              <a:spcBef>
                <a:spcPts val="0"/>
              </a:spcBef>
              <a:spcAft>
                <a:spcPts val="0"/>
              </a:spcAft>
              <a:buSzPts val="1100"/>
              <a:buChar char="●"/>
            </a:pPr>
            <a:r>
              <a:rPr lang="en-US" sz="1100"/>
              <a:t>vLB</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g11e0ecd999b_0_192"/>
          <p:cNvSpPr txBox="1"/>
          <p:nvPr/>
        </p:nvSpPr>
        <p:spPr>
          <a:xfrm>
            <a:off x="9725" y="-39250"/>
            <a:ext cx="10341300" cy="9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 Instantiation &amp; Post Instantiation - </a:t>
            </a:r>
            <a:r>
              <a:rPr b="1" lang="en-US" sz="2000">
                <a:solidFill>
                  <a:srgbClr val="FFFFFF"/>
                </a:solidFill>
              </a:rPr>
              <a:t>Assignment</a:t>
            </a:r>
            <a:r>
              <a:rPr lang="en-US" sz="2000">
                <a:solidFill>
                  <a:srgbClr val="FFFFFF"/>
                </a:solidFill>
              </a:rPr>
              <a:t> </a:t>
            </a:r>
            <a:endParaRPr sz="2000">
              <a:solidFill>
                <a:srgbClr val="FFFFFF"/>
              </a:solidFill>
            </a:endParaRPr>
          </a:p>
        </p:txBody>
      </p:sp>
      <p:sp>
        <p:nvSpPr>
          <p:cNvPr id="1124" name="Google Shape;1124;g11e0ecd999b_0_192"/>
          <p:cNvSpPr txBox="1"/>
          <p:nvPr/>
        </p:nvSpPr>
        <p:spPr>
          <a:xfrm>
            <a:off x="225700" y="2877075"/>
            <a:ext cx="5699400" cy="33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This is the general DG logic of the </a:t>
            </a:r>
            <a:r>
              <a:rPr b="1" lang="en-US" sz="1200">
                <a:solidFill>
                  <a:schemeClr val="dk1"/>
                </a:solidFill>
              </a:rPr>
              <a:t>VNF assign flow</a:t>
            </a:r>
            <a:r>
              <a:rPr lang="en-US" sz="1200">
                <a:solidFill>
                  <a:schemeClr val="dk1"/>
                </a:solidFill>
              </a:rPr>
              <a:t> and sub-flows:</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lang="en-US" sz="1200">
                <a:solidFill>
                  <a:schemeClr val="dk1"/>
                </a:solidFill>
              </a:rPr>
              <a:t>call vnf-topology-operation</a:t>
            </a:r>
            <a:r>
              <a:rPr b="1" lang="en-US" sz="1200">
                <a:solidFill>
                  <a:schemeClr val="dk1"/>
                </a:solidFill>
              </a:rPr>
              <a:t> (GR-API)</a:t>
            </a:r>
            <a:endParaRPr b="1" sz="1200">
              <a:solidFill>
                <a:schemeClr val="dk1"/>
              </a:solidFill>
            </a:endParaRPr>
          </a:p>
          <a:p>
            <a:pPr indent="-304800" lvl="1" marL="914400" rtl="0" algn="l">
              <a:lnSpc>
                <a:spcPct val="115000"/>
              </a:lnSpc>
              <a:spcBef>
                <a:spcPts val="0"/>
              </a:spcBef>
              <a:spcAft>
                <a:spcPts val="0"/>
              </a:spcAft>
              <a:buClr>
                <a:schemeClr val="dk1"/>
              </a:buClr>
              <a:buSzPts val="1200"/>
              <a:buAutoNum type="arabicPeriod"/>
            </a:pPr>
            <a:r>
              <a:rPr lang="en-US" sz="1200">
                <a:solidFill>
                  <a:schemeClr val="dk1"/>
                </a:solidFill>
              </a:rPr>
              <a:t>call vnf-topology-operation-assign</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call self-serve-vnf-assign</a:t>
            </a:r>
            <a:endParaRPr sz="12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set capability.execution-order</a:t>
            </a:r>
            <a:endParaRPr sz="12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call </a:t>
            </a:r>
            <a:r>
              <a:rPr lang="en-US" sz="1200">
                <a:solidFill>
                  <a:srgbClr val="003366"/>
                </a:solidFill>
              </a:rPr>
              <a:t>self-serve-vnf-ra-assignment (DG name)</a:t>
            </a:r>
            <a:endParaRPr sz="1200">
              <a:solidFill>
                <a:srgbClr val="003366"/>
              </a:solidFill>
            </a:endParaRPr>
          </a:p>
          <a:p>
            <a:pPr indent="-304800" lvl="4" marL="2286000" rtl="0" algn="l">
              <a:lnSpc>
                <a:spcPct val="115000"/>
              </a:lnSpc>
              <a:spcBef>
                <a:spcPts val="0"/>
              </a:spcBef>
              <a:spcAft>
                <a:spcPts val="0"/>
              </a:spcAft>
              <a:buClr>
                <a:schemeClr val="dk1"/>
              </a:buClr>
              <a:buSzPts val="1200"/>
              <a:buAutoNum type="arabicPeriod"/>
            </a:pPr>
            <a:r>
              <a:rPr lang="en-US" sz="1200">
                <a:solidFill>
                  <a:schemeClr val="dk1"/>
                </a:solidFill>
              </a:rPr>
              <a:t>execute </a:t>
            </a:r>
            <a:r>
              <a:rPr b="1" lang="en-US" sz="1200">
                <a:solidFill>
                  <a:schemeClr val="dk1"/>
                </a:solidFill>
              </a:rPr>
              <a:t>REST call to CDS blueprint processor</a:t>
            </a:r>
            <a:endParaRPr b="1" sz="1200">
              <a:solidFill>
                <a:schemeClr val="dk1"/>
              </a:solidFill>
            </a:endParaRPr>
          </a:p>
          <a:p>
            <a:pPr indent="-292100" lvl="4" marL="2286000" rtl="0" algn="l">
              <a:lnSpc>
                <a:spcPct val="115000"/>
              </a:lnSpc>
              <a:spcBef>
                <a:spcPts val="0"/>
              </a:spcBef>
              <a:spcAft>
                <a:spcPts val="0"/>
              </a:spcAft>
              <a:buClr>
                <a:schemeClr val="dk1"/>
              </a:buClr>
              <a:buSzPts val="1000"/>
              <a:buAutoNum type="arabicPeriod"/>
            </a:pPr>
            <a:r>
              <a:rPr lang="en-US" sz="1000">
                <a:solidFill>
                  <a:schemeClr val="dk1"/>
                </a:solidFill>
              </a:rPr>
              <a:t>put resource-accumulator-resolved-data in MDSAL </a:t>
            </a:r>
            <a:r>
              <a:rPr i="1" lang="en-US" sz="1000">
                <a:solidFill>
                  <a:schemeClr val="dk1"/>
                </a:solidFill>
              </a:rPr>
              <a:t>GR-API/services/service/$serviceInstanceId/vnfs/vnf/$vnfId</a:t>
            </a:r>
            <a:endParaRPr i="1" sz="10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b="1" lang="en-US" sz="1200">
                <a:solidFill>
                  <a:schemeClr val="dk1"/>
                </a:solidFill>
              </a:rPr>
              <a:t>call self-serve- + capability-name (DG name)</a:t>
            </a:r>
            <a:endParaRPr b="1" sz="12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put vnf information in AAI (including the </a:t>
            </a:r>
            <a:r>
              <a:rPr i="1" lang="en-US" sz="1200">
                <a:solidFill>
                  <a:schemeClr val="dk1"/>
                </a:solidFill>
              </a:rPr>
              <a:t>selflink</a:t>
            </a:r>
            <a:r>
              <a:rPr lang="en-US"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call naming-policy-generate-name</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put generic-vnf relationship in AAI</a:t>
            </a:r>
            <a:endParaRPr sz="1200"/>
          </a:p>
        </p:txBody>
      </p:sp>
      <p:sp>
        <p:nvSpPr>
          <p:cNvPr id="1125" name="Google Shape;1125;g11e0ecd999b_0_192"/>
          <p:cNvSpPr txBox="1"/>
          <p:nvPr/>
        </p:nvSpPr>
        <p:spPr>
          <a:xfrm>
            <a:off x="6138525" y="2576675"/>
            <a:ext cx="5923800" cy="37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This is the general logic of the </a:t>
            </a:r>
            <a:r>
              <a:rPr b="1" lang="en-US" sz="1200">
                <a:solidFill>
                  <a:schemeClr val="dk1"/>
                </a:solidFill>
              </a:rPr>
              <a:t>vf-module assign flow</a:t>
            </a:r>
            <a:r>
              <a:rPr lang="en-US" sz="1200">
                <a:solidFill>
                  <a:schemeClr val="dk1"/>
                </a:solidFill>
              </a:rPr>
              <a:t> and sub-flows:</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lang="en-US" sz="1200">
                <a:solidFill>
                  <a:schemeClr val="dk1"/>
                </a:solidFill>
              </a:rPr>
              <a:t>call vf-module-topology-operation</a:t>
            </a:r>
            <a:r>
              <a:rPr b="1" lang="en-US" sz="1200">
                <a:solidFill>
                  <a:schemeClr val="dk1"/>
                </a:solidFill>
              </a:rPr>
              <a:t> (GR-API)</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rabicPeriod"/>
            </a:pPr>
            <a:r>
              <a:rPr lang="en-US" sz="1200">
                <a:solidFill>
                  <a:schemeClr val="dk1"/>
                </a:solidFill>
              </a:rPr>
              <a:t>call vf-module-topology-operation-assign</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set service-data based on SO request (userParams / cloudParams)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call self-serve-vf-module-assign</a:t>
            </a:r>
            <a:endParaRPr sz="12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set capability.execution-order</a:t>
            </a:r>
            <a:endParaRPr sz="12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call self-serve-vfmodule-ra-assignment</a:t>
            </a:r>
            <a:endParaRPr sz="1200">
              <a:solidFill>
                <a:schemeClr val="dk1"/>
              </a:solidFill>
            </a:endParaRPr>
          </a:p>
          <a:p>
            <a:pPr indent="-304800" lvl="4" marL="2286000" rtl="0" algn="l">
              <a:lnSpc>
                <a:spcPct val="115000"/>
              </a:lnSpc>
              <a:spcBef>
                <a:spcPts val="0"/>
              </a:spcBef>
              <a:spcAft>
                <a:spcPts val="0"/>
              </a:spcAft>
              <a:buClr>
                <a:schemeClr val="dk1"/>
              </a:buClr>
              <a:buSzPts val="1200"/>
              <a:buAutoNum type="arabicPeriod"/>
            </a:pPr>
            <a:r>
              <a:rPr lang="en-US" sz="1200">
                <a:solidFill>
                  <a:schemeClr val="dk1"/>
                </a:solidFill>
              </a:rPr>
              <a:t>execute </a:t>
            </a:r>
            <a:r>
              <a:rPr b="1" lang="en-US" sz="1200">
                <a:solidFill>
                  <a:schemeClr val="dk1"/>
                </a:solidFill>
              </a:rPr>
              <a:t>REST call to CDS blueprint processor</a:t>
            </a:r>
            <a:endParaRPr b="1" sz="1200">
              <a:solidFill>
                <a:schemeClr val="dk1"/>
              </a:solidFill>
            </a:endParaRPr>
          </a:p>
          <a:p>
            <a:pPr indent="-285750" lvl="5" marL="2743200" rtl="0" algn="l">
              <a:lnSpc>
                <a:spcPct val="115000"/>
              </a:lnSpc>
              <a:spcBef>
                <a:spcPts val="0"/>
              </a:spcBef>
              <a:spcAft>
                <a:spcPts val="0"/>
              </a:spcAft>
              <a:buClr>
                <a:schemeClr val="dk1"/>
              </a:buClr>
              <a:buSzPts val="900"/>
              <a:buAutoNum type="arabicPeriod"/>
            </a:pPr>
            <a:r>
              <a:rPr lang="en-US" sz="900">
                <a:solidFill>
                  <a:schemeClr val="dk1"/>
                </a:solidFill>
              </a:rPr>
              <a:t>put resource-accumulator-resolved-data in MDSAL </a:t>
            </a:r>
            <a:r>
              <a:rPr i="1" lang="en-US" sz="900">
                <a:solidFill>
                  <a:schemeClr val="dk1"/>
                </a:solidFill>
              </a:rPr>
              <a:t>GR-API/services/service/$serviceInstanceId/vnfs/vnf/$vnfId</a:t>
            </a:r>
            <a:r>
              <a:rPr lang="en-US" sz="900">
                <a:solidFill>
                  <a:schemeClr val="dk1"/>
                </a:solidFill>
              </a:rPr>
              <a:t>/vf-modules/vf-module</a:t>
            </a:r>
            <a:endParaRPr sz="900">
              <a:solidFill>
                <a:schemeClr val="dk1"/>
              </a:solidFill>
            </a:endParaRPr>
          </a:p>
          <a:p>
            <a:pPr indent="-304800" lvl="3" marL="1828800" rtl="0" algn="l">
              <a:lnSpc>
                <a:spcPct val="115000"/>
              </a:lnSpc>
              <a:spcBef>
                <a:spcPts val="0"/>
              </a:spcBef>
              <a:spcAft>
                <a:spcPts val="0"/>
              </a:spcAft>
              <a:buClr>
                <a:schemeClr val="dk1"/>
              </a:buClr>
              <a:buSzPts val="1200"/>
              <a:buAutoNum type="arabicPeriod"/>
            </a:pPr>
            <a:r>
              <a:rPr lang="en-US" sz="1200">
                <a:solidFill>
                  <a:schemeClr val="dk1"/>
                </a:solidFill>
              </a:rPr>
              <a:t>call self-serve- + capability-name (DG name)</a:t>
            </a:r>
            <a:endParaRPr b="1" sz="1200">
              <a:solidFill>
                <a:srgbClr val="FF0000"/>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put vf-module information in AAI</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arabicPeriod"/>
            </a:pPr>
            <a:r>
              <a:rPr lang="en-US" sz="1200">
                <a:solidFill>
                  <a:schemeClr val="dk1"/>
                </a:solidFill>
              </a:rPr>
              <a:t>put vnfc information in AAI</a:t>
            </a:r>
            <a:endParaRPr sz="1200">
              <a:solidFill>
                <a:schemeClr val="dk1"/>
              </a:solidFill>
            </a:endParaRPr>
          </a:p>
          <a:p>
            <a:pPr indent="0" lvl="0" marL="0" rtl="0" algn="l">
              <a:spcBef>
                <a:spcPts val="1200"/>
              </a:spcBef>
              <a:spcAft>
                <a:spcPts val="0"/>
              </a:spcAft>
              <a:buNone/>
            </a:pPr>
            <a:r>
              <a:t/>
            </a:r>
            <a:endParaRPr sz="1600"/>
          </a:p>
        </p:txBody>
      </p:sp>
      <p:sp>
        <p:nvSpPr>
          <p:cNvPr id="1126" name="Google Shape;1126;g11e0ecd999b_0_192"/>
          <p:cNvSpPr txBox="1"/>
          <p:nvPr/>
        </p:nvSpPr>
        <p:spPr>
          <a:xfrm>
            <a:off x="252275" y="1083825"/>
            <a:ext cx="11939700" cy="65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US" sz="1700">
                <a:solidFill>
                  <a:schemeClr val="dk1"/>
                </a:solidFill>
              </a:rPr>
              <a:t>resource-assignment (assignBB): </a:t>
            </a:r>
            <a:r>
              <a:rPr lang="en-US" sz="1100">
                <a:solidFill>
                  <a:schemeClr val="dk1"/>
                </a:solidFill>
              </a:rPr>
              <a:t>This action is meant to </a:t>
            </a:r>
            <a:r>
              <a:rPr b="1" lang="en-US" sz="1100">
                <a:solidFill>
                  <a:schemeClr val="dk1"/>
                </a:solidFill>
              </a:rPr>
              <a:t>assign</a:t>
            </a:r>
            <a:r>
              <a:rPr lang="en-US" sz="1100">
                <a:solidFill>
                  <a:schemeClr val="dk1"/>
                </a:solidFill>
              </a:rPr>
              <a:t> </a:t>
            </a:r>
            <a:r>
              <a:rPr b="1" lang="en-US" sz="1100">
                <a:solidFill>
                  <a:schemeClr val="dk1"/>
                </a:solidFill>
              </a:rPr>
              <a:t>resources</a:t>
            </a:r>
            <a:r>
              <a:rPr lang="en-US" sz="1100">
                <a:solidFill>
                  <a:schemeClr val="dk1"/>
                </a:solidFill>
              </a:rPr>
              <a:t> needed to </a:t>
            </a:r>
            <a:r>
              <a:rPr b="1" lang="en-US" sz="1100">
                <a:solidFill>
                  <a:schemeClr val="dk1"/>
                </a:solidFill>
              </a:rPr>
              <a:t>instantiate</a:t>
            </a:r>
            <a:r>
              <a:rPr lang="en-US" sz="1100">
                <a:solidFill>
                  <a:schemeClr val="dk1"/>
                </a:solidFill>
              </a:rPr>
              <a:t> the service, e.g. to </a:t>
            </a:r>
            <a:r>
              <a:rPr b="1" lang="en-US" sz="1100">
                <a:solidFill>
                  <a:schemeClr val="dk1"/>
                </a:solidFill>
              </a:rPr>
              <a:t>resolve</a:t>
            </a:r>
            <a:r>
              <a:rPr lang="en-US" sz="1100">
                <a:solidFill>
                  <a:schemeClr val="dk1"/>
                </a:solidFill>
              </a:rPr>
              <a:t> all the </a:t>
            </a:r>
            <a:r>
              <a:rPr b="1" lang="en-US" sz="1100">
                <a:solidFill>
                  <a:schemeClr val="dk1"/>
                </a:solidFill>
              </a:rPr>
              <a:t>cloud parameters</a:t>
            </a:r>
            <a:r>
              <a:rPr lang="en-US" sz="1100">
                <a:solidFill>
                  <a:schemeClr val="dk1"/>
                </a:solidFill>
              </a:rPr>
              <a:t>. Also, this action has the ability to perform a </a:t>
            </a:r>
            <a:r>
              <a:rPr b="1" lang="en-US" sz="1100">
                <a:solidFill>
                  <a:schemeClr val="dk1"/>
                </a:solidFill>
              </a:rPr>
              <a:t>dry-run</a:t>
            </a:r>
            <a:r>
              <a:rPr lang="en-US" sz="1100">
                <a:solidFill>
                  <a:schemeClr val="dk1"/>
                </a:solidFill>
              </a:rPr>
              <a:t>, meaning that result from the resolution will be made visible to the user.</a:t>
            </a:r>
            <a:endParaRPr b="1" sz="1700">
              <a:solidFill>
                <a:schemeClr val="dk1"/>
              </a:solidFill>
            </a:endParaRPr>
          </a:p>
        </p:txBody>
      </p:sp>
      <p:sp>
        <p:nvSpPr>
          <p:cNvPr id="1127" name="Google Shape;1127;g11e0ecd999b_0_192"/>
          <p:cNvSpPr txBox="1"/>
          <p:nvPr/>
        </p:nvSpPr>
        <p:spPr>
          <a:xfrm>
            <a:off x="214900" y="1812600"/>
            <a:ext cx="11483100" cy="9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200" u="sng">
                <a:solidFill>
                  <a:schemeClr val="dk1"/>
                </a:solidFill>
              </a:rPr>
              <a:t>Overall SDNC DG flow logic</a:t>
            </a:r>
            <a:r>
              <a:rPr b="1" lang="en-US" sz="1200">
                <a:solidFill>
                  <a:schemeClr val="dk1"/>
                </a:solidFill>
              </a:rPr>
              <a:t>: SDNC DGs have been changed to call CDS. CDS returns resolved data as per velocity template and DG puts same to MDSAL config DB</a:t>
            </a:r>
            <a:endParaRPr b="1"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200">
                <a:solidFill>
                  <a:schemeClr val="dk1"/>
                </a:solidFill>
              </a:rPr>
              <a:t>Logic for vnf and vf-module assignement is pretty much the same.</a:t>
            </a:r>
            <a:endParaRPr/>
          </a:p>
        </p:txBody>
      </p:sp>
      <p:sp>
        <p:nvSpPr>
          <p:cNvPr id="1128" name="Google Shape;1128;g11e0ecd999b_0_192"/>
          <p:cNvSpPr txBox="1"/>
          <p:nvPr/>
        </p:nvSpPr>
        <p:spPr>
          <a:xfrm>
            <a:off x="4103175" y="5990525"/>
            <a:ext cx="6026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Note</a:t>
            </a:r>
            <a:r>
              <a:rPr lang="en-US" sz="1000"/>
              <a:t>: </a:t>
            </a:r>
            <a:r>
              <a:rPr lang="en-US" sz="1000"/>
              <a:t>DG in SDNC to resolve parameter via external capability like netbox, name </a:t>
            </a:r>
            <a:r>
              <a:rPr lang="en-US" sz="1000"/>
              <a:t>generator</a:t>
            </a:r>
            <a:r>
              <a:rPr lang="en-US" sz="1000"/>
              <a:t> etc.</a:t>
            </a:r>
            <a:endParaRPr sz="1000"/>
          </a:p>
          <a:p>
            <a:pPr indent="0" lvl="0" marL="0" rtl="0" algn="l">
              <a:spcBef>
                <a:spcPts val="0"/>
              </a:spcBef>
              <a:spcAft>
                <a:spcPts val="0"/>
              </a:spcAft>
              <a:buNone/>
            </a:pPr>
            <a:r>
              <a:rPr lang="en-US" sz="1000"/>
              <a:t>CDS output will carry information about resources which needs to be resolved via capability and so there should be 1 DG per capability with name “self-serve-&lt;capability-name&gt;”. </a:t>
            </a:r>
            <a:endParaRPr sz="1000"/>
          </a:p>
          <a:p>
            <a:pPr indent="0" lvl="0" marL="0" rtl="0" algn="l">
              <a:spcBef>
                <a:spcPts val="0"/>
              </a:spcBef>
              <a:spcAft>
                <a:spcPts val="0"/>
              </a:spcAft>
              <a:buNone/>
            </a:pPr>
            <a:r>
              <a:rPr lang="en-US" sz="1000"/>
              <a:t>Also order in which capabilities DGs are called is decided based on user input to SET node in DG </a:t>
            </a:r>
            <a:r>
              <a:rPr lang="en-US" sz="1000"/>
              <a:t>itself</a:t>
            </a:r>
            <a:r>
              <a:rPr lang="en-US" sz="1000"/>
              <a:t>. </a:t>
            </a:r>
            <a:endParaRPr sz="1000"/>
          </a:p>
          <a:p>
            <a:pPr indent="0" lvl="0" marL="0" rtl="0" algn="l">
              <a:spcBef>
                <a:spcPts val="0"/>
              </a:spcBef>
              <a:spcAft>
                <a:spcPts val="0"/>
              </a:spcAft>
              <a:buNone/>
            </a:pPr>
            <a:r>
              <a:rPr b="1" lang="en-US" sz="1000"/>
              <a:t>Note</a:t>
            </a:r>
            <a:r>
              <a:rPr lang="en-US" sz="1000"/>
              <a:t>: Details in next page</a:t>
            </a:r>
            <a:endParaRPr sz="1000"/>
          </a:p>
        </p:txBody>
      </p:sp>
      <p:cxnSp>
        <p:nvCxnSpPr>
          <p:cNvPr id="1129" name="Google Shape;1129;g11e0ecd999b_0_192"/>
          <p:cNvCxnSpPr/>
          <p:nvPr/>
        </p:nvCxnSpPr>
        <p:spPr>
          <a:xfrm rot="10800000">
            <a:off x="4559650" y="5503375"/>
            <a:ext cx="214800" cy="616500"/>
          </a:xfrm>
          <a:prstGeom prst="straightConnector1">
            <a:avLst/>
          </a:prstGeom>
          <a:noFill/>
          <a:ln cap="flat" cmpd="sng" w="9525">
            <a:solidFill>
              <a:schemeClr val="dk2"/>
            </a:solidFill>
            <a:prstDash val="solid"/>
            <a:round/>
            <a:headEnd len="med" w="med" type="none"/>
            <a:tailEnd len="med" w="med" type="triangle"/>
          </a:ln>
        </p:spPr>
      </p:cxnSp>
      <p:cxnSp>
        <p:nvCxnSpPr>
          <p:cNvPr id="1130" name="Google Shape;1130;g11e0ecd999b_0_192"/>
          <p:cNvCxnSpPr/>
          <p:nvPr/>
        </p:nvCxnSpPr>
        <p:spPr>
          <a:xfrm rot="10800000">
            <a:off x="3541000" y="4092325"/>
            <a:ext cx="5409900" cy="251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g11e0ecd999b_0_441"/>
          <p:cNvPicPr preferRelativeResize="0"/>
          <p:nvPr/>
        </p:nvPicPr>
        <p:blipFill>
          <a:blip r:embed="rId3">
            <a:alphaModFix/>
          </a:blip>
          <a:stretch>
            <a:fillRect/>
          </a:stretch>
        </p:blipFill>
        <p:spPr>
          <a:xfrm>
            <a:off x="77650" y="1234800"/>
            <a:ext cx="11887199" cy="2687950"/>
          </a:xfrm>
          <a:prstGeom prst="rect">
            <a:avLst/>
          </a:prstGeom>
          <a:noFill/>
          <a:ln>
            <a:noFill/>
          </a:ln>
        </p:spPr>
      </p:pic>
      <p:pic>
        <p:nvPicPr>
          <p:cNvPr id="1137" name="Google Shape;1137;g11e0ecd999b_0_441"/>
          <p:cNvPicPr preferRelativeResize="0"/>
          <p:nvPr/>
        </p:nvPicPr>
        <p:blipFill>
          <a:blip r:embed="rId4">
            <a:alphaModFix/>
          </a:blip>
          <a:stretch>
            <a:fillRect/>
          </a:stretch>
        </p:blipFill>
        <p:spPr>
          <a:xfrm>
            <a:off x="164438" y="4227550"/>
            <a:ext cx="11713624" cy="2630450"/>
          </a:xfrm>
          <a:prstGeom prst="rect">
            <a:avLst/>
          </a:prstGeom>
          <a:noFill/>
          <a:ln>
            <a:noFill/>
          </a:ln>
        </p:spPr>
      </p:pic>
      <p:sp>
        <p:nvSpPr>
          <p:cNvPr id="1138" name="Google Shape;1138;g11e0ecd999b_0_441"/>
          <p:cNvSpPr txBox="1"/>
          <p:nvPr/>
        </p:nvSpPr>
        <p:spPr>
          <a:xfrm>
            <a:off x="9725" y="-39250"/>
            <a:ext cx="10341300" cy="9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 Instantiation &amp; Post Instantiation - </a:t>
            </a:r>
            <a:r>
              <a:rPr b="1" lang="en-US" sz="2000">
                <a:solidFill>
                  <a:srgbClr val="FFFFFF"/>
                </a:solidFill>
              </a:rPr>
              <a:t>Assignment</a:t>
            </a:r>
            <a:r>
              <a:rPr lang="en-US" sz="2000">
                <a:solidFill>
                  <a:srgbClr val="FFFFFF"/>
                </a:solidFill>
              </a:rPr>
              <a:t> </a:t>
            </a:r>
            <a:endParaRPr sz="2000">
              <a:solidFill>
                <a:srgbClr val="FFFFFF"/>
              </a:solidFill>
            </a:endParaRPr>
          </a:p>
        </p:txBody>
      </p:sp>
      <p:sp>
        <p:nvSpPr>
          <p:cNvPr id="1139" name="Google Shape;1139;g11e0ecd999b_0_441"/>
          <p:cNvSpPr txBox="1"/>
          <p:nvPr/>
        </p:nvSpPr>
        <p:spPr>
          <a:xfrm>
            <a:off x="-1458" y="943688"/>
            <a:ext cx="27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VNF assign flow</a:t>
            </a:r>
            <a:endParaRPr/>
          </a:p>
        </p:txBody>
      </p:sp>
      <p:sp>
        <p:nvSpPr>
          <p:cNvPr id="1140" name="Google Shape;1140;g11e0ecd999b_0_441"/>
          <p:cNvSpPr txBox="1"/>
          <p:nvPr/>
        </p:nvSpPr>
        <p:spPr>
          <a:xfrm>
            <a:off x="122917" y="3972388"/>
            <a:ext cx="27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VF-Module</a:t>
            </a:r>
            <a:r>
              <a:rPr lang="en-US"/>
              <a:t> assign flow</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11e0ecd999b_0_218"/>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 Instantiation &amp; Post Instantiation - </a:t>
            </a:r>
            <a:r>
              <a:rPr b="1" lang="en-US" sz="2000">
                <a:solidFill>
                  <a:schemeClr val="lt1"/>
                </a:solidFill>
              </a:rPr>
              <a:t>Assignment</a:t>
            </a:r>
            <a:endParaRPr sz="2000">
              <a:solidFill>
                <a:srgbClr val="FFFFFF"/>
              </a:solidFill>
            </a:endParaRPr>
          </a:p>
        </p:txBody>
      </p:sp>
      <p:sp>
        <p:nvSpPr>
          <p:cNvPr id="1147" name="Google Shape;1147;g11e0ecd999b_0_218"/>
          <p:cNvSpPr txBox="1"/>
          <p:nvPr/>
        </p:nvSpPr>
        <p:spPr>
          <a:xfrm>
            <a:off x="102775" y="1083825"/>
            <a:ext cx="3980400" cy="489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Templates</a:t>
            </a:r>
            <a:endParaRPr b="1" sz="1300">
              <a:solidFill>
                <a:schemeClr val="dk1"/>
              </a:solidFill>
            </a:endParaRPr>
          </a:p>
          <a:p>
            <a:pPr indent="0" lvl="0" marL="0" rtl="0" algn="l">
              <a:lnSpc>
                <a:spcPct val="115000"/>
              </a:lnSpc>
              <a:spcBef>
                <a:spcPts val="1200"/>
              </a:spcBef>
              <a:spcAft>
                <a:spcPts val="0"/>
              </a:spcAft>
              <a:buNone/>
            </a:pPr>
            <a:r>
              <a:rPr b="1" lang="en-US" sz="1100">
                <a:solidFill>
                  <a:schemeClr val="dk1"/>
                </a:solidFill>
              </a:rPr>
              <a:t>Understand resource accumulator templates</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The resource accumulator template are velocity template and is composed of the following sections:</a:t>
            </a:r>
            <a:endParaRPr b="1" sz="1100">
              <a:solidFill>
                <a:schemeClr val="dk1"/>
              </a:solidFill>
            </a:endParaRPr>
          </a:p>
          <a:p>
            <a:pPr indent="0" lvl="0" marL="0" rtl="0" algn="l">
              <a:lnSpc>
                <a:spcPct val="115000"/>
              </a:lnSpc>
              <a:spcBef>
                <a:spcPts val="1200"/>
              </a:spcBef>
              <a:spcAft>
                <a:spcPts val="0"/>
              </a:spcAft>
              <a:buNone/>
            </a:pPr>
            <a:r>
              <a:rPr b="1" lang="en-US" sz="1000">
                <a:solidFill>
                  <a:schemeClr val="dk1"/>
                </a:solidFill>
              </a:rPr>
              <a:t>resource-accumulator-resolved-data</a:t>
            </a:r>
            <a:endParaRPr b="1" sz="1000">
              <a:solidFill>
                <a:schemeClr val="dk1"/>
              </a:solidFill>
            </a:endParaRPr>
          </a:p>
          <a:p>
            <a:pPr indent="0" lvl="0" marL="0" rtl="0" algn="l">
              <a:lnSpc>
                <a:spcPct val="115000"/>
              </a:lnSpc>
              <a:spcBef>
                <a:spcPts val="1200"/>
              </a:spcBef>
              <a:spcAft>
                <a:spcPts val="0"/>
              </a:spcAft>
              <a:buNone/>
            </a:pPr>
            <a:r>
              <a:rPr lang="en-US" sz="1100">
                <a:solidFill>
                  <a:schemeClr val="dk1"/>
                </a:solidFill>
              </a:rPr>
              <a:t>Defines all the resources that can be </a:t>
            </a:r>
            <a:r>
              <a:rPr b="1" lang="en-US" sz="1100">
                <a:solidFill>
                  <a:schemeClr val="dk1"/>
                </a:solidFill>
              </a:rPr>
              <a:t>resolved directly</a:t>
            </a:r>
            <a:r>
              <a:rPr lang="en-US" sz="1100">
                <a:solidFill>
                  <a:schemeClr val="dk1"/>
                </a:solidFill>
              </a:rPr>
              <a:t> from the context. It expresses a direct mapping between the name of the resource and its value.</a:t>
            </a:r>
            <a:endParaRPr sz="1100">
              <a:solidFill>
                <a:schemeClr val="dk1"/>
              </a:solidFill>
            </a:endParaRPr>
          </a:p>
          <a:p>
            <a:pPr indent="0" lvl="0" marL="0" rtl="0" algn="l">
              <a:lnSpc>
                <a:spcPct val="115000"/>
              </a:lnSpc>
              <a:spcBef>
                <a:spcPts val="1200"/>
              </a:spcBef>
              <a:spcAft>
                <a:spcPts val="0"/>
              </a:spcAft>
              <a:buNone/>
            </a:pPr>
            <a:r>
              <a:rPr b="1" lang="en-US" sz="1000">
                <a:solidFill>
                  <a:schemeClr val="dk1"/>
                </a:solidFill>
              </a:rPr>
              <a:t>capability-data</a:t>
            </a:r>
            <a:endParaRPr b="1" sz="1000">
              <a:solidFill>
                <a:schemeClr val="dk1"/>
              </a:solidFill>
            </a:endParaRPr>
          </a:p>
          <a:p>
            <a:pPr indent="0" lvl="0" marL="0" rtl="0" algn="l">
              <a:lnSpc>
                <a:spcPct val="115000"/>
              </a:lnSpc>
              <a:spcBef>
                <a:spcPts val="1200"/>
              </a:spcBef>
              <a:spcAft>
                <a:spcPts val="0"/>
              </a:spcAft>
              <a:buNone/>
            </a:pPr>
            <a:r>
              <a:rPr lang="en-US" sz="1100">
                <a:solidFill>
                  <a:schemeClr val="dk1"/>
                </a:solidFill>
              </a:rPr>
              <a:t>Defines all the resources that can </a:t>
            </a:r>
            <a:r>
              <a:rPr b="1" lang="en-US" sz="1100">
                <a:solidFill>
                  <a:schemeClr val="dk1"/>
                </a:solidFill>
              </a:rPr>
              <a:t>NOT</a:t>
            </a:r>
            <a:r>
              <a:rPr lang="en-US" sz="1100">
                <a:solidFill>
                  <a:schemeClr val="dk1"/>
                </a:solidFill>
              </a:rPr>
              <a:t> be </a:t>
            </a:r>
            <a:r>
              <a:rPr b="1" lang="en-US" sz="1100">
                <a:solidFill>
                  <a:schemeClr val="dk1"/>
                </a:solidFill>
              </a:rPr>
              <a:t>resolved directly </a:t>
            </a:r>
            <a:r>
              <a:rPr lang="en-US" sz="1100">
                <a:solidFill>
                  <a:schemeClr val="dk1"/>
                </a:solidFill>
              </a:rPr>
              <a:t>and requires resolution through type:capability.</a:t>
            </a:r>
            <a:r>
              <a:rPr b="1" lang="en-US" sz="1100">
                <a:solidFill>
                  <a:schemeClr val="dk1"/>
                </a:solidFill>
              </a:rPr>
              <a:t> </a:t>
            </a:r>
            <a:r>
              <a:rPr lang="en-US" sz="1100">
                <a:solidFill>
                  <a:schemeClr val="dk1"/>
                </a:solidFill>
              </a:rPr>
              <a:t>the logic to use to </a:t>
            </a:r>
            <a:r>
              <a:rPr b="1" lang="en-US" sz="1100">
                <a:solidFill>
                  <a:schemeClr val="dk1"/>
                </a:solidFill>
              </a:rPr>
              <a:t>create a specific resource</a:t>
            </a:r>
            <a:r>
              <a:rPr lang="en-US" sz="1100">
                <a:solidFill>
                  <a:schemeClr val="dk1"/>
                </a:solidFill>
              </a:rPr>
              <a:t>, along with the </a:t>
            </a:r>
            <a:r>
              <a:rPr b="1" lang="en-US" sz="1100">
                <a:solidFill>
                  <a:schemeClr val="dk1"/>
                </a:solidFill>
              </a:rPr>
              <a:t>ingredients</a:t>
            </a:r>
            <a:r>
              <a:rPr lang="en-US" sz="1100">
                <a:solidFill>
                  <a:schemeClr val="dk1"/>
                </a:solidFill>
              </a:rPr>
              <a:t> required to invoke the capability and the </a:t>
            </a:r>
            <a:r>
              <a:rPr b="1" lang="en-US" sz="1100">
                <a:solidFill>
                  <a:schemeClr val="dk1"/>
                </a:solidFill>
              </a:rPr>
              <a:t>output mapping.</a:t>
            </a:r>
            <a:r>
              <a:rPr lang="en-US" sz="1100">
                <a:solidFill>
                  <a:schemeClr val="dk1"/>
                </a:solidFill>
              </a:rPr>
              <a:t> See the </a:t>
            </a:r>
            <a:r>
              <a:rPr b="1" lang="en-US" sz="1100">
                <a:solidFill>
                  <a:schemeClr val="dk1"/>
                </a:solidFill>
              </a:rPr>
              <a:t>ingredients</a:t>
            </a:r>
            <a:r>
              <a:rPr lang="en-US" sz="1100">
                <a:solidFill>
                  <a:schemeClr val="dk1"/>
                </a:solidFill>
              </a:rPr>
              <a:t> as function parameters, and </a:t>
            </a:r>
            <a:r>
              <a:rPr b="1" lang="en-US" sz="1100">
                <a:solidFill>
                  <a:schemeClr val="dk1"/>
                </a:solidFill>
              </a:rPr>
              <a:t>output mapping</a:t>
            </a:r>
            <a:r>
              <a:rPr lang="en-US" sz="1100">
                <a:solidFill>
                  <a:schemeClr val="dk1"/>
                </a:solidFill>
              </a:rPr>
              <a:t> as returned value.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 logic to resolve the resource is a DG, hence DG development is required to support a new capability.</a:t>
            </a:r>
            <a:endParaRPr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pic>
        <p:nvPicPr>
          <p:cNvPr id="1148" name="Google Shape;1148;g11e0ecd999b_0_218"/>
          <p:cNvPicPr preferRelativeResize="0"/>
          <p:nvPr/>
        </p:nvPicPr>
        <p:blipFill>
          <a:blip r:embed="rId3">
            <a:alphaModFix/>
          </a:blip>
          <a:stretch>
            <a:fillRect/>
          </a:stretch>
        </p:blipFill>
        <p:spPr>
          <a:xfrm>
            <a:off x="3973975" y="1083825"/>
            <a:ext cx="3328449" cy="1689725"/>
          </a:xfrm>
          <a:prstGeom prst="rect">
            <a:avLst/>
          </a:prstGeom>
          <a:noFill/>
          <a:ln>
            <a:noFill/>
          </a:ln>
        </p:spPr>
      </p:pic>
      <p:pic>
        <p:nvPicPr>
          <p:cNvPr id="1149" name="Google Shape;1149;g11e0ecd999b_0_218"/>
          <p:cNvPicPr preferRelativeResize="0"/>
          <p:nvPr/>
        </p:nvPicPr>
        <p:blipFill>
          <a:blip r:embed="rId4">
            <a:alphaModFix/>
          </a:blip>
          <a:stretch>
            <a:fillRect/>
          </a:stretch>
        </p:blipFill>
        <p:spPr>
          <a:xfrm>
            <a:off x="7776725" y="1083825"/>
            <a:ext cx="2737925" cy="1756550"/>
          </a:xfrm>
          <a:prstGeom prst="rect">
            <a:avLst/>
          </a:prstGeom>
          <a:noFill/>
          <a:ln>
            <a:noFill/>
          </a:ln>
        </p:spPr>
      </p:pic>
      <p:sp>
        <p:nvSpPr>
          <p:cNvPr id="1150" name="Google Shape;1150;g11e0ecd999b_0_218"/>
          <p:cNvSpPr/>
          <p:nvPr/>
        </p:nvSpPr>
        <p:spPr>
          <a:xfrm>
            <a:off x="7839050" y="2242400"/>
            <a:ext cx="2775000" cy="196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11e0ecd999b_0_218"/>
          <p:cNvSpPr txBox="1"/>
          <p:nvPr/>
        </p:nvSpPr>
        <p:spPr>
          <a:xfrm>
            <a:off x="10726125" y="1737850"/>
            <a:ext cx="1261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Direct resolution, no need external system</a:t>
            </a:r>
            <a:endParaRPr sz="1100"/>
          </a:p>
        </p:txBody>
      </p:sp>
      <p:pic>
        <p:nvPicPr>
          <p:cNvPr id="1152" name="Google Shape;1152;g11e0ecd999b_0_218"/>
          <p:cNvPicPr preferRelativeResize="0"/>
          <p:nvPr/>
        </p:nvPicPr>
        <p:blipFill>
          <a:blip r:embed="rId5">
            <a:alphaModFix/>
          </a:blip>
          <a:stretch>
            <a:fillRect/>
          </a:stretch>
        </p:blipFill>
        <p:spPr>
          <a:xfrm>
            <a:off x="3973975" y="3259326"/>
            <a:ext cx="2659824" cy="3028726"/>
          </a:xfrm>
          <a:prstGeom prst="rect">
            <a:avLst/>
          </a:prstGeom>
          <a:noFill/>
          <a:ln>
            <a:noFill/>
          </a:ln>
        </p:spPr>
      </p:pic>
      <p:pic>
        <p:nvPicPr>
          <p:cNvPr id="1153" name="Google Shape;1153;g11e0ecd999b_0_218"/>
          <p:cNvPicPr preferRelativeResize="0"/>
          <p:nvPr/>
        </p:nvPicPr>
        <p:blipFill>
          <a:blip r:embed="rId6">
            <a:alphaModFix/>
          </a:blip>
          <a:stretch>
            <a:fillRect/>
          </a:stretch>
        </p:blipFill>
        <p:spPr>
          <a:xfrm>
            <a:off x="5496875" y="3379350"/>
            <a:ext cx="2659825" cy="2987812"/>
          </a:xfrm>
          <a:prstGeom prst="rect">
            <a:avLst/>
          </a:prstGeom>
          <a:noFill/>
          <a:ln>
            <a:noFill/>
          </a:ln>
        </p:spPr>
      </p:pic>
      <p:sp>
        <p:nvSpPr>
          <p:cNvPr id="1154" name="Google Shape;1154;g11e0ecd999b_0_218"/>
          <p:cNvSpPr txBox="1"/>
          <p:nvPr/>
        </p:nvSpPr>
        <p:spPr>
          <a:xfrm>
            <a:off x="4980000" y="3010050"/>
            <a:ext cx="3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Example of capabilities called via SDNC DG</a:t>
            </a:r>
            <a:endParaRPr sz="1200"/>
          </a:p>
        </p:txBody>
      </p:sp>
      <p:pic>
        <p:nvPicPr>
          <p:cNvPr id="1155" name="Google Shape;1155;g11e0ecd999b_0_218"/>
          <p:cNvPicPr preferRelativeResize="0"/>
          <p:nvPr/>
        </p:nvPicPr>
        <p:blipFill>
          <a:blip r:embed="rId7">
            <a:alphaModFix/>
          </a:blip>
          <a:stretch>
            <a:fillRect/>
          </a:stretch>
        </p:blipFill>
        <p:spPr>
          <a:xfrm>
            <a:off x="7302425" y="3877475"/>
            <a:ext cx="4915802" cy="2588100"/>
          </a:xfrm>
          <a:prstGeom prst="rect">
            <a:avLst/>
          </a:prstGeom>
          <a:noFill/>
          <a:ln>
            <a:noFill/>
          </a:ln>
        </p:spPr>
      </p:pic>
      <p:sp>
        <p:nvSpPr>
          <p:cNvPr id="1156" name="Google Shape;1156;g11e0ecd999b_0_218"/>
          <p:cNvSpPr txBox="1"/>
          <p:nvPr/>
        </p:nvSpPr>
        <p:spPr>
          <a:xfrm>
            <a:off x="8402575" y="3564225"/>
            <a:ext cx="3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Capability DG in SDNC - SET node</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g11e0ecd999b_0_246"/>
          <p:cNvPicPr preferRelativeResize="0"/>
          <p:nvPr/>
        </p:nvPicPr>
        <p:blipFill>
          <a:blip r:embed="rId3">
            <a:alphaModFix/>
          </a:blip>
          <a:stretch>
            <a:fillRect/>
          </a:stretch>
        </p:blipFill>
        <p:spPr>
          <a:xfrm>
            <a:off x="4979975" y="1348350"/>
            <a:ext cx="3307551" cy="2940050"/>
          </a:xfrm>
          <a:prstGeom prst="rect">
            <a:avLst/>
          </a:prstGeom>
          <a:noFill/>
          <a:ln>
            <a:noFill/>
          </a:ln>
        </p:spPr>
      </p:pic>
      <p:pic>
        <p:nvPicPr>
          <p:cNvPr id="1163" name="Google Shape;1163;g11e0ecd999b_0_246"/>
          <p:cNvPicPr preferRelativeResize="0"/>
          <p:nvPr/>
        </p:nvPicPr>
        <p:blipFill>
          <a:blip r:embed="rId4">
            <a:alphaModFix/>
          </a:blip>
          <a:stretch>
            <a:fillRect/>
          </a:stretch>
        </p:blipFill>
        <p:spPr>
          <a:xfrm>
            <a:off x="8354996" y="1279024"/>
            <a:ext cx="3637879" cy="2940050"/>
          </a:xfrm>
          <a:prstGeom prst="rect">
            <a:avLst/>
          </a:prstGeom>
          <a:noFill/>
          <a:ln>
            <a:noFill/>
          </a:ln>
        </p:spPr>
      </p:pic>
      <p:cxnSp>
        <p:nvCxnSpPr>
          <p:cNvPr id="1164" name="Google Shape;1164;g11e0ecd999b_0_246"/>
          <p:cNvCxnSpPr/>
          <p:nvPr/>
        </p:nvCxnSpPr>
        <p:spPr>
          <a:xfrm flipH="1" rot="10800000">
            <a:off x="6325425" y="2498925"/>
            <a:ext cx="3840000" cy="233700"/>
          </a:xfrm>
          <a:prstGeom prst="straightConnector1">
            <a:avLst/>
          </a:prstGeom>
          <a:noFill/>
          <a:ln cap="flat" cmpd="sng" w="9525">
            <a:solidFill>
              <a:schemeClr val="dk2"/>
            </a:solidFill>
            <a:prstDash val="solid"/>
            <a:round/>
            <a:headEnd len="med" w="med" type="stealth"/>
            <a:tailEnd len="med" w="med" type="triangle"/>
          </a:ln>
        </p:spPr>
      </p:cxnSp>
      <p:sp>
        <p:nvSpPr>
          <p:cNvPr id="1165" name="Google Shape;1165;g11e0ecd999b_0_246"/>
          <p:cNvSpPr txBox="1"/>
          <p:nvPr/>
        </p:nvSpPr>
        <p:spPr>
          <a:xfrm>
            <a:off x="6717850" y="2349550"/>
            <a:ext cx="173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template-prefix is input from sdnc to CDS, deciding which template and mapping file to resolve</a:t>
            </a:r>
            <a:endParaRPr sz="800"/>
          </a:p>
        </p:txBody>
      </p:sp>
      <p:sp>
        <p:nvSpPr>
          <p:cNvPr id="1166" name="Google Shape;1166;g11e0ecd999b_0_246"/>
          <p:cNvSpPr txBox="1"/>
          <p:nvPr/>
        </p:nvSpPr>
        <p:spPr>
          <a:xfrm>
            <a:off x="7577425" y="1009075"/>
            <a:ext cx="33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t>vFW as an Example</a:t>
            </a:r>
            <a:endParaRPr u="sng"/>
          </a:p>
        </p:txBody>
      </p:sp>
      <p:pic>
        <p:nvPicPr>
          <p:cNvPr id="1167" name="Google Shape;1167;g11e0ecd999b_0_246"/>
          <p:cNvPicPr preferRelativeResize="0"/>
          <p:nvPr/>
        </p:nvPicPr>
        <p:blipFill>
          <a:blip r:embed="rId5">
            <a:alphaModFix/>
          </a:blip>
          <a:stretch>
            <a:fillRect/>
          </a:stretch>
        </p:blipFill>
        <p:spPr>
          <a:xfrm>
            <a:off x="6004275" y="4774450"/>
            <a:ext cx="6141001" cy="1737850"/>
          </a:xfrm>
          <a:prstGeom prst="rect">
            <a:avLst/>
          </a:prstGeom>
          <a:noFill/>
          <a:ln>
            <a:noFill/>
          </a:ln>
        </p:spPr>
      </p:pic>
      <p:pic>
        <p:nvPicPr>
          <p:cNvPr id="1168" name="Google Shape;1168;g11e0ecd999b_0_246"/>
          <p:cNvPicPr preferRelativeResize="0"/>
          <p:nvPr/>
        </p:nvPicPr>
        <p:blipFill>
          <a:blip r:embed="rId6">
            <a:alphaModFix/>
          </a:blip>
          <a:stretch>
            <a:fillRect/>
          </a:stretch>
        </p:blipFill>
        <p:spPr>
          <a:xfrm>
            <a:off x="9808390" y="4008150"/>
            <a:ext cx="2336884" cy="1058900"/>
          </a:xfrm>
          <a:prstGeom prst="rect">
            <a:avLst/>
          </a:prstGeom>
          <a:noFill/>
          <a:ln>
            <a:noFill/>
          </a:ln>
        </p:spPr>
      </p:pic>
      <p:cxnSp>
        <p:nvCxnSpPr>
          <p:cNvPr id="1169" name="Google Shape;1169;g11e0ecd999b_0_246"/>
          <p:cNvCxnSpPr/>
          <p:nvPr/>
        </p:nvCxnSpPr>
        <p:spPr>
          <a:xfrm flipH="1">
            <a:off x="8754650" y="4951975"/>
            <a:ext cx="1158600" cy="570000"/>
          </a:xfrm>
          <a:prstGeom prst="straightConnector1">
            <a:avLst/>
          </a:prstGeom>
          <a:noFill/>
          <a:ln cap="flat" cmpd="sng" w="9525">
            <a:solidFill>
              <a:schemeClr val="dk2"/>
            </a:solidFill>
            <a:prstDash val="solid"/>
            <a:round/>
            <a:headEnd len="med" w="med" type="none"/>
            <a:tailEnd len="med" w="med" type="triangle"/>
          </a:ln>
        </p:spPr>
      </p:cxnSp>
      <p:sp>
        <p:nvSpPr>
          <p:cNvPr id="1170" name="Google Shape;1170;g11e0ecd999b_0_246"/>
          <p:cNvSpPr txBox="1"/>
          <p:nvPr/>
        </p:nvSpPr>
        <p:spPr>
          <a:xfrm>
            <a:off x="5133800" y="4274700"/>
            <a:ext cx="467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the name of the HEAT file defining the OS::Nova::Server</a:t>
            </a:r>
            <a:endParaRPr sz="900">
              <a:solidFill>
                <a:schemeClr val="dk1"/>
              </a:solidFill>
            </a:endParaRPr>
          </a:p>
          <a:p>
            <a:pPr indent="0" lvl="0" marL="0" rtl="0" algn="l">
              <a:lnSpc>
                <a:spcPct val="115000"/>
              </a:lnSpc>
              <a:spcBef>
                <a:spcPts val="1200"/>
              </a:spcBef>
              <a:spcAft>
                <a:spcPts val="1200"/>
              </a:spcAft>
              <a:buNone/>
            </a:pPr>
            <a:r>
              <a:rPr lang="en-US" sz="900" u="sng">
                <a:solidFill>
                  <a:schemeClr val="dk1"/>
                </a:solidFill>
              </a:rPr>
              <a:t>Example</a:t>
            </a:r>
            <a:r>
              <a:rPr lang="en-US" sz="900">
                <a:solidFill>
                  <a:schemeClr val="dk1"/>
                </a:solidFill>
              </a:rPr>
              <a:t>: If the file is name </a:t>
            </a:r>
            <a:r>
              <a:rPr i="1" lang="en-US" sz="900">
                <a:solidFill>
                  <a:schemeClr val="dk1"/>
                </a:solidFill>
              </a:rPr>
              <a:t>vfw.yaml</a:t>
            </a:r>
            <a:r>
              <a:rPr lang="en-US" sz="900">
                <a:solidFill>
                  <a:schemeClr val="dk1"/>
                </a:solidFill>
              </a:rPr>
              <a:t>, the </a:t>
            </a:r>
            <a:r>
              <a:rPr lang="en-US" sz="900">
                <a:solidFill>
                  <a:srgbClr val="003366"/>
                </a:solidFill>
              </a:rPr>
              <a:t>vf-module-label</a:t>
            </a:r>
            <a:r>
              <a:rPr lang="en-US" sz="900">
                <a:solidFill>
                  <a:schemeClr val="dk1"/>
                </a:solidFill>
              </a:rPr>
              <a:t> will be </a:t>
            </a:r>
            <a:r>
              <a:rPr b="1" lang="en-US" sz="900">
                <a:solidFill>
                  <a:schemeClr val="dk1"/>
                </a:solidFill>
              </a:rPr>
              <a:t>vfw</a:t>
            </a:r>
            <a:endParaRPr b="1" sz="900">
              <a:solidFill>
                <a:schemeClr val="dk1"/>
              </a:solidFill>
            </a:endParaRPr>
          </a:p>
        </p:txBody>
      </p:sp>
      <p:cxnSp>
        <p:nvCxnSpPr>
          <p:cNvPr id="1171" name="Google Shape;1171;g11e0ecd999b_0_246"/>
          <p:cNvCxnSpPr>
            <a:stCxn id="1170" idx="2"/>
          </p:cNvCxnSpPr>
          <p:nvPr/>
        </p:nvCxnSpPr>
        <p:spPr>
          <a:xfrm>
            <a:off x="7471100" y="4890300"/>
            <a:ext cx="1330200" cy="883800"/>
          </a:xfrm>
          <a:prstGeom prst="straightConnector1">
            <a:avLst/>
          </a:prstGeom>
          <a:noFill/>
          <a:ln cap="flat" cmpd="sng" w="9525">
            <a:solidFill>
              <a:schemeClr val="dk2"/>
            </a:solidFill>
            <a:prstDash val="solid"/>
            <a:round/>
            <a:headEnd len="med" w="med" type="none"/>
            <a:tailEnd len="med" w="med" type="triangle"/>
          </a:ln>
        </p:spPr>
      </p:cxnSp>
      <p:sp>
        <p:nvSpPr>
          <p:cNvPr id="1172" name="Google Shape;1172;g11e0ecd999b_0_246"/>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 Instantiation &amp; Post Instantiation - </a:t>
            </a:r>
            <a:r>
              <a:rPr b="1" lang="en-US" sz="2000">
                <a:solidFill>
                  <a:schemeClr val="lt1"/>
                </a:solidFill>
              </a:rPr>
              <a:t>Assignment</a:t>
            </a:r>
            <a:endParaRPr sz="2000">
              <a:solidFill>
                <a:srgbClr val="FFFFFF"/>
              </a:solidFill>
            </a:endParaRPr>
          </a:p>
        </p:txBody>
      </p:sp>
      <p:sp>
        <p:nvSpPr>
          <p:cNvPr id="1173" name="Google Shape;1173;g11e0ecd999b_0_246"/>
          <p:cNvSpPr txBox="1"/>
          <p:nvPr/>
        </p:nvSpPr>
        <p:spPr>
          <a:xfrm>
            <a:off x="56100" y="1046475"/>
            <a:ext cx="4856400" cy="35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The </a:t>
            </a:r>
            <a:r>
              <a:rPr b="1" lang="en-US" sz="1100">
                <a:solidFill>
                  <a:schemeClr val="dk1"/>
                </a:solidFill>
              </a:rPr>
              <a:t>name of the templates</a:t>
            </a:r>
            <a:r>
              <a:rPr lang="en-US" sz="1100">
                <a:solidFill>
                  <a:schemeClr val="dk1"/>
                </a:solidFill>
              </a:rPr>
              <a:t> is </a:t>
            </a:r>
            <a:r>
              <a:rPr b="1" lang="en-US" sz="1100">
                <a:solidFill>
                  <a:schemeClr val="dk1"/>
                </a:solidFill>
              </a:rPr>
              <a:t>very</a:t>
            </a:r>
            <a:r>
              <a:rPr lang="en-US" sz="1100">
                <a:solidFill>
                  <a:schemeClr val="dk1"/>
                </a:solidFill>
              </a:rPr>
              <a:t> important, and can't be random. Bellow are the requirements</a:t>
            </a:r>
            <a:endParaRPr sz="1100">
              <a:solidFill>
                <a:schemeClr val="dk1"/>
              </a:solidFill>
            </a:endParaRPr>
          </a:p>
          <a:p>
            <a:pPr indent="0" lvl="0" marL="0" rtl="0" algn="l">
              <a:lnSpc>
                <a:spcPct val="115000"/>
              </a:lnSpc>
              <a:spcBef>
                <a:spcPts val="1200"/>
              </a:spcBef>
              <a:spcAft>
                <a:spcPts val="0"/>
              </a:spcAft>
              <a:buNone/>
            </a:pPr>
            <a:r>
              <a:rPr b="1" lang="en-US" sz="1000">
                <a:solidFill>
                  <a:schemeClr val="dk1"/>
                </a:solidFill>
              </a:rPr>
              <a:t>VNF</a:t>
            </a:r>
            <a:endParaRPr b="1" sz="1000">
              <a:solidFill>
                <a:schemeClr val="dk1"/>
              </a:solidFill>
            </a:endParaRPr>
          </a:p>
          <a:p>
            <a:pPr indent="0" lvl="0" marL="0" rtl="0" algn="l">
              <a:lnSpc>
                <a:spcPct val="115000"/>
              </a:lnSpc>
              <a:spcBef>
                <a:spcPts val="1200"/>
              </a:spcBef>
              <a:spcAft>
                <a:spcPts val="0"/>
              </a:spcAft>
              <a:buNone/>
            </a:pPr>
            <a:r>
              <a:rPr lang="en-US" sz="1100">
                <a:solidFill>
                  <a:schemeClr val="dk1"/>
                </a:solidFill>
              </a:rPr>
              <a:t>The VNF Resource Accumulator Template prefix name can be anything, but what is </a:t>
            </a:r>
            <a:r>
              <a:rPr b="1" lang="en-US" sz="1100">
                <a:solidFill>
                  <a:schemeClr val="dk1"/>
                </a:solidFill>
              </a:rPr>
              <a:t>very </a:t>
            </a:r>
            <a:r>
              <a:rPr lang="en-US" sz="1100">
                <a:solidFill>
                  <a:schemeClr val="dk1"/>
                </a:solidFill>
              </a:rPr>
              <a:t>important is that when integrating with SDC the </a:t>
            </a:r>
            <a:r>
              <a:rPr b="1" lang="en-US" sz="1100">
                <a:solidFill>
                  <a:schemeClr val="dk1"/>
                </a:solidFill>
              </a:rPr>
              <a:t>sdnc_artifact_name </a:t>
            </a:r>
            <a:r>
              <a:rPr lang="en-US" sz="1100">
                <a:solidFill>
                  <a:schemeClr val="dk1"/>
                </a:solidFill>
              </a:rPr>
              <a:t>property of the VF or PNF needs to be the same; see</a:t>
            </a:r>
            <a:r>
              <a:rPr lang="en-US" sz="1100">
                <a:solidFill>
                  <a:schemeClr val="dk1"/>
                </a:solidFill>
                <a:uFill>
                  <a:noFill/>
                </a:uFill>
                <a:hlinkClick r:id="rId7">
                  <a:extLst>
                    <a:ext uri="{A12FA001-AC4F-418D-AE19-62706E023703}">
                      <ahyp:hlinkClr val="tx"/>
                    </a:ext>
                  </a:extLst>
                </a:hlinkClick>
              </a:rPr>
              <a:t> </a:t>
            </a:r>
            <a:r>
              <a:rPr lang="en-US" sz="1100" u="sng">
                <a:solidFill>
                  <a:schemeClr val="hlink"/>
                </a:solidFill>
                <a:hlinkClick r:id="rId8"/>
              </a:rPr>
              <a:t>here</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b="1" lang="en-US" sz="1000">
                <a:solidFill>
                  <a:schemeClr val="dk1"/>
                </a:solidFill>
              </a:rPr>
              <a:t>VF-Modules</a:t>
            </a:r>
            <a:endParaRPr b="1" sz="1000">
              <a:solidFill>
                <a:schemeClr val="dk1"/>
              </a:solidFill>
            </a:endParaRPr>
          </a:p>
          <a:p>
            <a:pPr indent="0" lvl="0" marL="0" rtl="0" algn="l">
              <a:lnSpc>
                <a:spcPct val="115000"/>
              </a:lnSpc>
              <a:spcBef>
                <a:spcPts val="1200"/>
              </a:spcBef>
              <a:spcAft>
                <a:spcPts val="0"/>
              </a:spcAft>
              <a:buNone/>
            </a:pPr>
            <a:r>
              <a:rPr b="1" lang="en-US" sz="1100">
                <a:solidFill>
                  <a:schemeClr val="dk1"/>
                </a:solidFill>
              </a:rPr>
              <a:t>Each vf-module</a:t>
            </a:r>
            <a:r>
              <a:rPr lang="en-US" sz="1100">
                <a:solidFill>
                  <a:schemeClr val="dk1"/>
                </a:solidFill>
              </a:rPr>
              <a:t> will have its </a:t>
            </a:r>
            <a:r>
              <a:rPr b="1" lang="en-US" sz="1100">
                <a:solidFill>
                  <a:schemeClr val="dk1"/>
                </a:solidFill>
              </a:rPr>
              <a:t>own</a:t>
            </a:r>
            <a:r>
              <a:rPr lang="en-US" sz="1100">
                <a:solidFill>
                  <a:schemeClr val="dk1"/>
                </a:solidFill>
              </a:rPr>
              <a:t> resource accumulator </a:t>
            </a:r>
            <a:r>
              <a:rPr b="1" lang="en-US" sz="1100">
                <a:solidFill>
                  <a:schemeClr val="dk1"/>
                </a:solidFill>
              </a:rPr>
              <a:t>template</a:t>
            </a:r>
            <a:r>
              <a:rPr lang="en-US" sz="1100">
                <a:solidFill>
                  <a:schemeClr val="dk1"/>
                </a:solidFill>
              </a:rPr>
              <a:t>, and its prefix name </a:t>
            </a:r>
            <a:r>
              <a:rPr b="1" lang="en-US" sz="1100">
                <a:solidFill>
                  <a:schemeClr val="dk1"/>
                </a:solidFill>
              </a:rPr>
              <a:t>must</a:t>
            </a:r>
            <a:r>
              <a:rPr lang="en-US" sz="1100">
                <a:solidFill>
                  <a:schemeClr val="dk1"/>
                </a:solidFill>
              </a:rPr>
              <a:t> be the vf-module-label, which is nothing but the name of the HEAT file defining the OS::Nova::Server</a:t>
            </a: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Example</a:t>
            </a:r>
            <a:r>
              <a:rPr lang="en-US" sz="1100">
                <a:solidFill>
                  <a:schemeClr val="dk1"/>
                </a:solidFill>
              </a:rPr>
              <a:t>:</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If the file is name </a:t>
            </a:r>
            <a:r>
              <a:rPr i="1" lang="en-US" sz="1100">
                <a:solidFill>
                  <a:schemeClr val="dk1"/>
                </a:solidFill>
              </a:rPr>
              <a:t>vfw.yaml</a:t>
            </a:r>
            <a:r>
              <a:rPr lang="en-US" sz="1100">
                <a:solidFill>
                  <a:schemeClr val="dk1"/>
                </a:solidFill>
              </a:rPr>
              <a:t>, the </a:t>
            </a:r>
            <a:r>
              <a:rPr lang="en-US" sz="1100">
                <a:solidFill>
                  <a:srgbClr val="003366"/>
                </a:solidFill>
              </a:rPr>
              <a:t>vf-module-label</a:t>
            </a:r>
            <a:r>
              <a:rPr lang="en-US" sz="1100">
                <a:solidFill>
                  <a:schemeClr val="dk1"/>
                </a:solidFill>
              </a:rPr>
              <a:t> will be </a:t>
            </a:r>
            <a:r>
              <a:rPr b="1" lang="en-US" sz="1100">
                <a:solidFill>
                  <a:schemeClr val="dk1"/>
                </a:solidFill>
              </a:rPr>
              <a:t>vfw</a:t>
            </a:r>
            <a:endParaRPr sz="1100">
              <a:solidFill>
                <a:schemeClr val="dk1"/>
              </a:solidFill>
            </a:endParaRPr>
          </a:p>
        </p:txBody>
      </p:sp>
      <p:pic>
        <p:nvPicPr>
          <p:cNvPr id="1174" name="Google Shape;1174;g11e0ecd999b_0_246"/>
          <p:cNvPicPr preferRelativeResize="0"/>
          <p:nvPr/>
        </p:nvPicPr>
        <p:blipFill>
          <a:blip r:embed="rId9">
            <a:alphaModFix/>
          </a:blip>
          <a:stretch>
            <a:fillRect/>
          </a:stretch>
        </p:blipFill>
        <p:spPr>
          <a:xfrm>
            <a:off x="76200" y="4701375"/>
            <a:ext cx="1977876" cy="2158500"/>
          </a:xfrm>
          <a:prstGeom prst="rect">
            <a:avLst/>
          </a:prstGeom>
          <a:noFill/>
          <a:ln>
            <a:noFill/>
          </a:ln>
        </p:spPr>
      </p:pic>
      <p:sp>
        <p:nvSpPr>
          <p:cNvPr id="1175" name="Google Shape;1175;g11e0ecd999b_0_246"/>
          <p:cNvSpPr txBox="1"/>
          <p:nvPr/>
        </p:nvSpPr>
        <p:spPr>
          <a:xfrm>
            <a:off x="2401225" y="4774450"/>
            <a:ext cx="2578800" cy="15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200"/>
              <a:t>VTL template name based on heat file name.</a:t>
            </a:r>
            <a:endParaRPr sz="1200"/>
          </a:p>
          <a:p>
            <a:pPr indent="-285750" lvl="0" marL="457200" rtl="0" algn="l">
              <a:lnSpc>
                <a:spcPct val="115000"/>
              </a:lnSpc>
              <a:spcBef>
                <a:spcPts val="1200"/>
              </a:spcBef>
              <a:spcAft>
                <a:spcPts val="0"/>
              </a:spcAft>
              <a:buClr>
                <a:schemeClr val="dk1"/>
              </a:buClr>
              <a:buSzPts val="900"/>
              <a:buChar char="●"/>
            </a:pPr>
            <a:r>
              <a:rPr lang="en-US" sz="1200"/>
              <a:t>base_template-template.vtl</a:t>
            </a:r>
            <a:endParaRPr sz="1200"/>
          </a:p>
          <a:p>
            <a:pPr indent="-285750" lvl="0" marL="457200" rtl="0" algn="l">
              <a:lnSpc>
                <a:spcPct val="115000"/>
              </a:lnSpc>
              <a:spcBef>
                <a:spcPts val="0"/>
              </a:spcBef>
              <a:spcAft>
                <a:spcPts val="0"/>
              </a:spcAft>
              <a:buClr>
                <a:schemeClr val="dk1"/>
              </a:buClr>
              <a:buSzPts val="900"/>
              <a:buChar char="●"/>
            </a:pPr>
            <a:r>
              <a:rPr lang="en-US" sz="1200"/>
              <a:t>vfw-template.vtl</a:t>
            </a:r>
            <a:endParaRPr sz="1200"/>
          </a:p>
          <a:p>
            <a:pPr indent="-285750" lvl="0" marL="457200" rtl="0" algn="l">
              <a:lnSpc>
                <a:spcPct val="115000"/>
              </a:lnSpc>
              <a:spcBef>
                <a:spcPts val="0"/>
              </a:spcBef>
              <a:spcAft>
                <a:spcPts val="0"/>
              </a:spcAft>
              <a:buClr>
                <a:schemeClr val="dk1"/>
              </a:buClr>
              <a:buSzPts val="900"/>
              <a:buChar char="●"/>
            </a:pPr>
            <a:r>
              <a:rPr lang="en-US" sz="1200"/>
              <a:t>vsn-template.vtl</a:t>
            </a:r>
            <a:endParaRPr sz="1200"/>
          </a:p>
          <a:p>
            <a:pPr indent="-285750" lvl="0" marL="457200" rtl="0" algn="l">
              <a:lnSpc>
                <a:spcPct val="115000"/>
              </a:lnSpc>
              <a:spcBef>
                <a:spcPts val="0"/>
              </a:spcBef>
              <a:spcAft>
                <a:spcPts val="0"/>
              </a:spcAft>
              <a:buClr>
                <a:schemeClr val="dk1"/>
              </a:buClr>
              <a:buSzPts val="900"/>
              <a:buChar char="●"/>
            </a:pPr>
            <a:r>
              <a:rPr lang="en-US" sz="1200"/>
              <a:t>vpg-template.vtl</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11e0ecd999b_0_336"/>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 Instantiation &amp; Post Instantiation - </a:t>
            </a:r>
            <a:r>
              <a:rPr b="1" lang="en-US" sz="2000">
                <a:solidFill>
                  <a:srgbClr val="FFFFFF"/>
                </a:solidFill>
              </a:rPr>
              <a:t>Config</a:t>
            </a:r>
            <a:r>
              <a:rPr b="1" lang="en-US" sz="2000">
                <a:solidFill>
                  <a:schemeClr val="lt1"/>
                </a:solidFill>
              </a:rPr>
              <a:t>Assign</a:t>
            </a:r>
            <a:endParaRPr sz="2000">
              <a:solidFill>
                <a:srgbClr val="FFFFFF"/>
              </a:solidFill>
            </a:endParaRPr>
          </a:p>
        </p:txBody>
      </p:sp>
      <p:sp>
        <p:nvSpPr>
          <p:cNvPr id="1182" name="Google Shape;1182;g11e0ecd999b_0_336"/>
          <p:cNvSpPr txBox="1"/>
          <p:nvPr/>
        </p:nvSpPr>
        <p:spPr>
          <a:xfrm>
            <a:off x="9725" y="962375"/>
            <a:ext cx="9371100" cy="8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1700">
                <a:solidFill>
                  <a:schemeClr val="dk1"/>
                </a:solidFill>
              </a:rPr>
              <a:t>config-assign</a:t>
            </a:r>
            <a:endParaRPr b="1" sz="1700">
              <a:solidFill>
                <a:schemeClr val="dk1"/>
              </a:solidFill>
            </a:endParaRPr>
          </a:p>
          <a:p>
            <a:pPr indent="0" lvl="0" marL="0" rtl="0" algn="l">
              <a:lnSpc>
                <a:spcPct val="115000"/>
              </a:lnSpc>
              <a:spcBef>
                <a:spcPts val="1200"/>
              </a:spcBef>
              <a:spcAft>
                <a:spcPts val="1200"/>
              </a:spcAft>
              <a:buNone/>
            </a:pPr>
            <a:r>
              <a:rPr lang="en-US" sz="1100">
                <a:solidFill>
                  <a:schemeClr val="dk1"/>
                </a:solidFill>
              </a:rPr>
              <a:t>This action is meant to </a:t>
            </a:r>
            <a:r>
              <a:rPr b="1" lang="en-US" sz="1100">
                <a:solidFill>
                  <a:schemeClr val="dk1"/>
                </a:solidFill>
              </a:rPr>
              <a:t>assign</a:t>
            </a:r>
            <a:r>
              <a:rPr lang="en-US" sz="1100">
                <a:solidFill>
                  <a:schemeClr val="dk1"/>
                </a:solidFill>
              </a:rPr>
              <a:t> all the </a:t>
            </a:r>
            <a:r>
              <a:rPr b="1" lang="en-US" sz="1100">
                <a:solidFill>
                  <a:schemeClr val="dk1"/>
                </a:solidFill>
              </a:rPr>
              <a:t>resources</a:t>
            </a:r>
            <a:r>
              <a:rPr lang="en-US" sz="1100">
                <a:solidFill>
                  <a:schemeClr val="dk1"/>
                </a:solidFill>
              </a:rPr>
              <a:t> and </a:t>
            </a:r>
            <a:r>
              <a:rPr b="1" lang="en-US" sz="1100">
                <a:solidFill>
                  <a:schemeClr val="dk1"/>
                </a:solidFill>
              </a:rPr>
              <a:t>generate</a:t>
            </a:r>
            <a:r>
              <a:rPr lang="en-US" sz="1100">
                <a:solidFill>
                  <a:schemeClr val="dk1"/>
                </a:solidFill>
              </a:rPr>
              <a:t> the </a:t>
            </a:r>
            <a:r>
              <a:rPr b="1" lang="en-US" sz="1100">
                <a:solidFill>
                  <a:schemeClr val="dk1"/>
                </a:solidFill>
              </a:rPr>
              <a:t>configuration</a:t>
            </a:r>
            <a:r>
              <a:rPr lang="en-US" sz="1100">
                <a:solidFill>
                  <a:schemeClr val="dk1"/>
                </a:solidFill>
              </a:rPr>
              <a:t> to apply </a:t>
            </a:r>
            <a:r>
              <a:rPr b="1" lang="en-US" sz="1100">
                <a:solidFill>
                  <a:schemeClr val="dk1"/>
                </a:solidFill>
              </a:rPr>
              <a:t>post-instantiation</a:t>
            </a:r>
            <a:r>
              <a:rPr lang="en-US" sz="1100">
                <a:solidFill>
                  <a:schemeClr val="dk1"/>
                </a:solidFill>
              </a:rPr>
              <a:t> (day0 config).</a:t>
            </a:r>
            <a:endParaRPr sz="1100">
              <a:solidFill>
                <a:schemeClr val="dk1"/>
              </a:solidFill>
            </a:endParaRPr>
          </a:p>
        </p:txBody>
      </p:sp>
      <p:sp>
        <p:nvSpPr>
          <p:cNvPr id="1183" name="Google Shape;1183;g11e0ecd999b_0_336"/>
          <p:cNvSpPr txBox="1"/>
          <p:nvPr/>
        </p:nvSpPr>
        <p:spPr>
          <a:xfrm>
            <a:off x="9725" y="1819400"/>
            <a:ext cx="5540100" cy="24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Context</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action is triggered by SO after the AssignBB has been executed for Service, VNF and VF-Module. It corresponds to the ConfigAssignVnfBB.</a:t>
            </a:r>
            <a:endParaRPr sz="1100">
              <a:solidFill>
                <a:schemeClr val="dk1"/>
              </a:solidFill>
            </a:endParaRPr>
          </a:p>
          <a:p>
            <a:pPr indent="0" lvl="0" marL="0" rtl="0" algn="l">
              <a:lnSpc>
                <a:spcPct val="115000"/>
              </a:lnSpc>
              <a:spcBef>
                <a:spcPts val="1400"/>
              </a:spcBef>
              <a:spcAft>
                <a:spcPts val="0"/>
              </a:spcAft>
              <a:buNone/>
            </a:pPr>
            <a:r>
              <a:rPr b="1" lang="en-US" sz="1300">
                <a:solidFill>
                  <a:schemeClr val="dk1"/>
                </a:solidFill>
              </a:rPr>
              <a:t>Templates</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For this action, you can define as many template as needed. Make sure for each template to follow the convention and to provide the mapping file, as follow:</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xyz-template.vtl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xyz-mapping.vtl</a:t>
            </a:r>
            <a:endParaRPr sz="1100">
              <a:solidFill>
                <a:schemeClr val="dk1"/>
              </a:solidFill>
            </a:endParaRPr>
          </a:p>
        </p:txBody>
      </p:sp>
      <p:pic>
        <p:nvPicPr>
          <p:cNvPr id="1184" name="Google Shape;1184;g11e0ecd999b_0_336"/>
          <p:cNvPicPr preferRelativeResize="0"/>
          <p:nvPr/>
        </p:nvPicPr>
        <p:blipFill>
          <a:blip r:embed="rId3">
            <a:alphaModFix/>
          </a:blip>
          <a:stretch>
            <a:fillRect/>
          </a:stretch>
        </p:blipFill>
        <p:spPr>
          <a:xfrm>
            <a:off x="6393750" y="1978225"/>
            <a:ext cx="5460536" cy="2345500"/>
          </a:xfrm>
          <a:prstGeom prst="rect">
            <a:avLst/>
          </a:prstGeom>
          <a:noFill/>
          <a:ln>
            <a:noFill/>
          </a:ln>
        </p:spPr>
      </p:pic>
      <p:sp>
        <p:nvSpPr>
          <p:cNvPr id="1185" name="Google Shape;1185;g11e0ecd999b_0_336"/>
          <p:cNvSpPr txBox="1"/>
          <p:nvPr/>
        </p:nvSpPr>
        <p:spPr>
          <a:xfrm>
            <a:off x="46200" y="4248500"/>
            <a:ext cx="12099600" cy="254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Output</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In order to perform dry-run, it is necessary to provide the meshed resolved template as output. To do so, the use of </a:t>
            </a:r>
            <a:r>
              <a:rPr lang="en-US" sz="1100" u="sng">
                <a:solidFill>
                  <a:schemeClr val="hlink"/>
                </a:solidFill>
                <a:hlinkClick r:id="rId4"/>
              </a:rPr>
              <a:t>Modeling Concepts#getAttribute</a:t>
            </a:r>
            <a:r>
              <a:rPr lang="en-US" sz="1100">
                <a:solidFill>
                  <a:schemeClr val="dk1"/>
                </a:solidFill>
              </a:rPr>
              <a:t> expression is required.</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Also, as mentioned here</a:t>
            </a:r>
            <a:r>
              <a:rPr lang="en-US" sz="1100">
                <a:solidFill>
                  <a:schemeClr val="dk1"/>
                </a:solidFill>
                <a:uFill>
                  <a:noFill/>
                </a:uFill>
                <a:hlinkClick r:id="rId5">
                  <a:extLst>
                    <a:ext uri="{A12FA001-AC4F-418D-AE19-62706E023703}">
                      <ahyp:hlinkClr val="tx"/>
                    </a:ext>
                  </a:extLst>
                </a:hlinkClick>
              </a:rPr>
              <a:t> </a:t>
            </a:r>
            <a:r>
              <a:rPr lang="en-US" sz="1100" u="sng">
                <a:solidFill>
                  <a:schemeClr val="hlink"/>
                </a:solidFill>
                <a:hlinkClick r:id="rId6"/>
              </a:rPr>
              <a:t>Modeling Concepts#resourceResolution</a:t>
            </a:r>
            <a:r>
              <a:rPr lang="en-US" sz="1100">
                <a:solidFill>
                  <a:schemeClr val="dk1"/>
                </a:solidFill>
              </a:rPr>
              <a:t>, the resource resolution component node will populate an attribute named </a:t>
            </a:r>
            <a:r>
              <a:rPr b="1" lang="en-US" sz="1100">
                <a:solidFill>
                  <a:schemeClr val="dk1"/>
                </a:solidFill>
              </a:rPr>
              <a:t>assignment-params</a:t>
            </a:r>
            <a:r>
              <a:rPr lang="en-US" sz="1100">
                <a:solidFill>
                  <a:schemeClr val="dk1"/>
                </a:solidFill>
              </a:rPr>
              <a:t> with the result.</a:t>
            </a:r>
            <a:endParaRPr sz="1100">
              <a:solidFill>
                <a:schemeClr val="dk1"/>
              </a:solidFill>
            </a:endParaRPr>
          </a:p>
          <a:p>
            <a:pPr indent="0" lvl="0" marL="0" rtl="0" algn="l">
              <a:lnSpc>
                <a:spcPct val="115000"/>
              </a:lnSpc>
              <a:spcBef>
                <a:spcPts val="1400"/>
              </a:spcBef>
              <a:spcAft>
                <a:spcPts val="0"/>
              </a:spcAft>
              <a:buNone/>
            </a:pPr>
            <a:r>
              <a:rPr b="1" lang="en-US" sz="1300">
                <a:solidFill>
                  <a:schemeClr val="dk1"/>
                </a:solidFill>
              </a:rPr>
              <a:t>Component</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a:t>
            </a:r>
            <a:r>
              <a:rPr b="1" lang="en-US" sz="1100">
                <a:solidFill>
                  <a:schemeClr val="dk1"/>
                </a:solidFill>
              </a:rPr>
              <a:t>action</a:t>
            </a:r>
            <a:r>
              <a:rPr lang="en-US" sz="1100">
                <a:solidFill>
                  <a:schemeClr val="dk1"/>
                </a:solidFill>
              </a:rPr>
              <a:t> requires a </a:t>
            </a:r>
            <a:r>
              <a:rPr b="1" lang="en-US" sz="1100">
                <a:solidFill>
                  <a:schemeClr val="dk1"/>
                </a:solidFill>
              </a:rPr>
              <a:t>node_template</a:t>
            </a:r>
            <a:r>
              <a:rPr lang="en-US" sz="1100">
                <a:solidFill>
                  <a:schemeClr val="dk1"/>
                </a:solidFill>
              </a:rPr>
              <a:t> of type </a:t>
            </a:r>
            <a:r>
              <a:rPr b="1" lang="en-US" sz="1100" u="sng">
                <a:solidFill>
                  <a:schemeClr val="hlink"/>
                </a:solidFill>
                <a:hlinkClick r:id="rId7"/>
              </a:rPr>
              <a:t>component-resource-resolution</a:t>
            </a:r>
            <a:r>
              <a:rPr b="1" lang="en-US" sz="1100" u="sng">
                <a:solidFill>
                  <a:schemeClr val="hlink"/>
                </a:solidFill>
              </a:rPr>
              <a:t>. </a:t>
            </a: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Example</a:t>
            </a:r>
            <a:r>
              <a:rPr lang="en-US" sz="1100">
                <a:solidFill>
                  <a:schemeClr val="dk1"/>
                </a:solidFill>
              </a:rPr>
              <a:t>: Taking the</a:t>
            </a:r>
            <a:r>
              <a:rPr lang="en-US" sz="1100">
                <a:solidFill>
                  <a:schemeClr val="dk1"/>
                </a:solidFill>
                <a:uFill>
                  <a:noFill/>
                </a:uFill>
                <a:hlinkClick r:id="rId8">
                  <a:extLst>
                    <a:ext uri="{A12FA001-AC4F-418D-AE19-62706E023703}">
                      <ahyp:hlinkClr val="tx"/>
                    </a:ext>
                  </a:extLst>
                </a:hlinkClick>
              </a:rPr>
              <a:t> </a:t>
            </a:r>
            <a:r>
              <a:rPr lang="en-US" sz="1100" u="sng">
                <a:solidFill>
                  <a:schemeClr val="hlink"/>
                </a:solidFill>
                <a:hlinkClick r:id="rId9"/>
              </a:rPr>
              <a:t>vDNS example</a:t>
            </a:r>
            <a:r>
              <a:rPr lang="en-US" sz="1100">
                <a:solidFill>
                  <a:schemeClr val="dk1"/>
                </a:solidFill>
              </a:rPr>
              <a:t>, we have a node_template name </a:t>
            </a:r>
            <a:r>
              <a:rPr i="1" lang="en-US" sz="1100">
                <a:solidFill>
                  <a:schemeClr val="dk1"/>
                </a:solidFill>
              </a:rPr>
              <a:t>config-assign</a:t>
            </a:r>
            <a:r>
              <a:rPr lang="en-US" sz="1100">
                <a:solidFill>
                  <a:schemeClr val="dk1"/>
                </a:solidFill>
              </a:rPr>
              <a:t>:</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11e0ecd999b_0_295"/>
          <p:cNvSpPr txBox="1"/>
          <p:nvPr/>
        </p:nvSpPr>
        <p:spPr>
          <a:xfrm>
            <a:off x="93450" y="1065150"/>
            <a:ext cx="11184000" cy="15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1600">
                <a:solidFill>
                  <a:schemeClr val="dk1"/>
                </a:solidFill>
              </a:rPr>
              <a:t>config-deploy</a:t>
            </a:r>
            <a:endParaRPr b="1" sz="1600">
              <a:solidFill>
                <a:schemeClr val="dk1"/>
              </a:solidFill>
            </a:endParaRPr>
          </a:p>
          <a:p>
            <a:pPr indent="0" lvl="0" marL="0" rtl="0" algn="l">
              <a:spcBef>
                <a:spcPts val="400"/>
              </a:spcBef>
              <a:spcAft>
                <a:spcPts val="0"/>
              </a:spcAft>
              <a:buNone/>
            </a:pPr>
            <a:r>
              <a:rPr lang="en-US" sz="1000">
                <a:solidFill>
                  <a:schemeClr val="dk1"/>
                </a:solidFill>
              </a:rPr>
              <a:t>This action is triggered by SO after the CreateBB has been executed for all the VF-Modules</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This action is meant to </a:t>
            </a:r>
            <a:r>
              <a:rPr b="1" lang="en-US" sz="1000">
                <a:solidFill>
                  <a:schemeClr val="dk1"/>
                </a:solidFill>
              </a:rPr>
              <a:t>push </a:t>
            </a:r>
            <a:r>
              <a:rPr lang="en-US" sz="1000">
                <a:solidFill>
                  <a:schemeClr val="dk1"/>
                </a:solidFill>
              </a:rPr>
              <a:t>the configuration </a:t>
            </a:r>
            <a:r>
              <a:rPr b="1" lang="en-US" sz="1000">
                <a:solidFill>
                  <a:schemeClr val="dk1"/>
                </a:solidFill>
              </a:rPr>
              <a:t>templates </a:t>
            </a:r>
            <a:r>
              <a:rPr lang="en-US" sz="1000">
                <a:solidFill>
                  <a:schemeClr val="dk1"/>
                </a:solidFill>
              </a:rPr>
              <a:t>defined during the </a:t>
            </a:r>
            <a:r>
              <a:rPr b="1" lang="en-US" sz="1000">
                <a:solidFill>
                  <a:schemeClr val="dk1"/>
                </a:solidFill>
              </a:rPr>
              <a:t>config-assign</a:t>
            </a:r>
            <a:r>
              <a:rPr lang="en-US" sz="1000">
                <a:solidFill>
                  <a:schemeClr val="dk1"/>
                </a:solidFill>
              </a:rPr>
              <a:t> step for the </a:t>
            </a:r>
            <a:r>
              <a:rPr b="1" lang="en-US" sz="1000">
                <a:solidFill>
                  <a:schemeClr val="dk1"/>
                </a:solidFill>
              </a:rPr>
              <a:t>post-instantiation</a:t>
            </a:r>
            <a:r>
              <a:rPr lang="en-US" sz="1000">
                <a:solidFill>
                  <a:schemeClr val="dk1"/>
                </a:solidFill>
              </a:rPr>
              <a:t>, Optionally configuration template can be prepared in this stage itself along with pushing the same. Template can either be resolved through the a node_template of type </a:t>
            </a:r>
            <a:r>
              <a:rPr b="1" lang="en-US" sz="1000" u="sng">
                <a:solidFill>
                  <a:schemeClr val="hlink"/>
                </a:solidFill>
                <a:hlinkClick r:id="rId3"/>
              </a:rPr>
              <a:t>component-resource-resolution,</a:t>
            </a:r>
            <a:r>
              <a:rPr lang="en-US" sz="1000">
                <a:solidFill>
                  <a:schemeClr val="dk1"/>
                </a:solidFill>
              </a:rPr>
              <a:t> which will then have to be combined with another node_template, in order to push the config in the network, or in third party system. In this case, you will want to leverage the</a:t>
            </a:r>
            <a:r>
              <a:rPr lang="en-US" sz="1000">
                <a:solidFill>
                  <a:schemeClr val="dk1"/>
                </a:solidFill>
                <a:uFill>
                  <a:noFill/>
                </a:uFill>
                <a:hlinkClick r:id="rId4">
                  <a:extLst>
                    <a:ext uri="{A12FA001-AC4F-418D-AE19-62706E023703}">
                      <ahyp:hlinkClr val="tx"/>
                    </a:ext>
                  </a:extLst>
                </a:hlinkClick>
              </a:rPr>
              <a:t> </a:t>
            </a:r>
            <a:r>
              <a:rPr lang="en-US" sz="1000" u="sng">
                <a:solidFill>
                  <a:schemeClr val="hlink"/>
                </a:solidFill>
                <a:hlinkClick r:id="rId5"/>
              </a:rPr>
              <a:t>multi-action worklow</a:t>
            </a:r>
            <a:r>
              <a:rPr lang="en-US" sz="1000">
                <a:solidFill>
                  <a:schemeClr val="dk1"/>
                </a:solidFill>
              </a:rPr>
              <a:t>. Else, the template could be resolved directly through a node_template of type</a:t>
            </a:r>
            <a:r>
              <a:rPr lang="en-US" sz="1000">
                <a:solidFill>
                  <a:schemeClr val="dk1"/>
                </a:solidFill>
                <a:uFill>
                  <a:noFill/>
                </a:uFill>
                <a:hlinkClick r:id="rId6">
                  <a:extLst>
                    <a:ext uri="{A12FA001-AC4F-418D-AE19-62706E023703}">
                      <ahyp:hlinkClr val="tx"/>
                    </a:ext>
                  </a:extLst>
                </a:hlinkClick>
              </a:rPr>
              <a:t> </a:t>
            </a:r>
            <a:r>
              <a:rPr b="1" lang="en-US" sz="1000" u="sng">
                <a:solidFill>
                  <a:schemeClr val="hlink"/>
                </a:solidFill>
                <a:hlinkClick r:id="rId7"/>
              </a:rPr>
              <a:t>component-script-executor</a:t>
            </a:r>
            <a:r>
              <a:rPr lang="en-US" sz="1000">
                <a:solidFill>
                  <a:schemeClr val="dk1"/>
                </a:solidFill>
              </a:rPr>
              <a:t> through helpers functions being provided.</a:t>
            </a:r>
            <a:endParaRPr sz="1000">
              <a:solidFill>
                <a:schemeClr val="dk1"/>
              </a:solidFill>
            </a:endParaRPr>
          </a:p>
        </p:txBody>
      </p:sp>
      <p:sp>
        <p:nvSpPr>
          <p:cNvPr id="1192" name="Google Shape;1192;g11e0ecd999b_0_295"/>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Instantiation &amp; Post Instantiation - </a:t>
            </a:r>
            <a:r>
              <a:rPr b="1" lang="en-US" sz="2000">
                <a:solidFill>
                  <a:schemeClr val="lt1"/>
                </a:solidFill>
              </a:rPr>
              <a:t>Deploy</a:t>
            </a:r>
            <a:endParaRPr sz="2000">
              <a:solidFill>
                <a:srgbClr val="FFFFFF"/>
              </a:solidFill>
            </a:endParaRPr>
          </a:p>
        </p:txBody>
      </p:sp>
      <p:pic>
        <p:nvPicPr>
          <p:cNvPr id="1193" name="Google Shape;1193;g11e0ecd999b_0_295"/>
          <p:cNvPicPr preferRelativeResize="0"/>
          <p:nvPr/>
        </p:nvPicPr>
        <p:blipFill>
          <a:blip r:embed="rId8">
            <a:alphaModFix/>
          </a:blip>
          <a:stretch>
            <a:fillRect/>
          </a:stretch>
        </p:blipFill>
        <p:spPr>
          <a:xfrm>
            <a:off x="6590752" y="2478850"/>
            <a:ext cx="5511576" cy="998700"/>
          </a:xfrm>
          <a:prstGeom prst="rect">
            <a:avLst/>
          </a:prstGeom>
          <a:noFill/>
          <a:ln>
            <a:noFill/>
          </a:ln>
        </p:spPr>
      </p:pic>
      <p:sp>
        <p:nvSpPr>
          <p:cNvPr id="1194" name="Google Shape;1194;g11e0ecd999b_0_295"/>
          <p:cNvSpPr txBox="1"/>
          <p:nvPr/>
        </p:nvSpPr>
        <p:spPr>
          <a:xfrm>
            <a:off x="120000" y="2577300"/>
            <a:ext cx="6428100" cy="121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Component</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If you want to have a</a:t>
            </a:r>
            <a:r>
              <a:rPr lang="en-US" sz="1000">
                <a:solidFill>
                  <a:schemeClr val="dk1"/>
                </a:solidFill>
                <a:uFill>
                  <a:noFill/>
                </a:uFill>
                <a:hlinkClick r:id="rId9">
                  <a:extLst>
                    <a:ext uri="{A12FA001-AC4F-418D-AE19-62706E023703}">
                      <ahyp:hlinkClr val="tx"/>
                    </a:ext>
                  </a:extLst>
                </a:hlinkClick>
              </a:rPr>
              <a:t> </a:t>
            </a:r>
            <a:r>
              <a:rPr lang="en-US" sz="1000" u="sng">
                <a:solidFill>
                  <a:schemeClr val="hlink"/>
                </a:solidFill>
                <a:hlinkClick r:id="rId10"/>
              </a:rPr>
              <a:t>multi-action worklow</a:t>
            </a:r>
            <a:r>
              <a:rPr lang="en-US" sz="1000">
                <a:solidFill>
                  <a:schemeClr val="dk1"/>
                </a:solidFill>
              </a:rPr>
              <a:t>, then the action will refer to a </a:t>
            </a:r>
            <a:r>
              <a:rPr b="1" lang="en-US" sz="1000">
                <a:solidFill>
                  <a:schemeClr val="dk1"/>
                </a:solidFill>
              </a:rPr>
              <a:t>node_template</a:t>
            </a:r>
            <a:r>
              <a:rPr lang="en-US" sz="1000">
                <a:solidFill>
                  <a:schemeClr val="dk1"/>
                </a:solidFill>
              </a:rPr>
              <a:t> of type</a:t>
            </a:r>
            <a:r>
              <a:rPr lang="en-US" sz="1000">
                <a:solidFill>
                  <a:schemeClr val="dk1"/>
                </a:solidFill>
                <a:uFill>
                  <a:noFill/>
                </a:uFill>
                <a:hlinkClick r:id="rId11">
                  <a:extLst>
                    <a:ext uri="{A12FA001-AC4F-418D-AE19-62706E023703}">
                      <ahyp:hlinkClr val="tx"/>
                    </a:ext>
                  </a:extLst>
                </a:hlinkClick>
              </a:rPr>
              <a:t> </a:t>
            </a:r>
            <a:r>
              <a:rPr b="1" lang="en-US" sz="1000" u="sng">
                <a:solidFill>
                  <a:schemeClr val="hlink"/>
                </a:solidFill>
                <a:hlinkClick r:id="rId12"/>
              </a:rPr>
              <a:t>dg-generic</a:t>
            </a:r>
            <a:r>
              <a:rPr lang="en-US" sz="1000">
                <a:solidFill>
                  <a:schemeClr val="dk1"/>
                </a:solidFill>
              </a:rPr>
              <a:t>.</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000">
                <a:solidFill>
                  <a:schemeClr val="dk1"/>
                </a:solidFill>
              </a:rPr>
              <a:t>If you want to have a</a:t>
            </a:r>
            <a:r>
              <a:rPr lang="en-US" sz="1000">
                <a:solidFill>
                  <a:schemeClr val="dk1"/>
                </a:solidFill>
                <a:uFill>
                  <a:noFill/>
                </a:uFill>
                <a:hlinkClick r:id="rId13">
                  <a:extLst>
                    <a:ext uri="{A12FA001-AC4F-418D-AE19-62706E023703}">
                      <ahyp:hlinkClr val="tx"/>
                    </a:ext>
                  </a:extLst>
                </a:hlinkClick>
              </a:rPr>
              <a:t> </a:t>
            </a:r>
            <a:r>
              <a:rPr lang="en-US" sz="1000" u="sng">
                <a:solidFill>
                  <a:schemeClr val="hlink"/>
                </a:solidFill>
                <a:hlinkClick r:id="rId14"/>
              </a:rPr>
              <a:t>single action</a:t>
            </a:r>
            <a:r>
              <a:rPr lang="en-US" sz="1000">
                <a:solidFill>
                  <a:schemeClr val="dk1"/>
                </a:solidFill>
              </a:rPr>
              <a:t> workflow, then you should use one of the following node type:</a:t>
            </a:r>
            <a:r>
              <a:rPr lang="en-US" sz="1000">
                <a:solidFill>
                  <a:schemeClr val="dk1"/>
                </a:solidFill>
                <a:uFill>
                  <a:noFill/>
                </a:uFill>
                <a:hlinkClick r:id="rId15">
                  <a:extLst>
                    <a:ext uri="{A12FA001-AC4F-418D-AE19-62706E023703}">
                      <ahyp:hlinkClr val="tx"/>
                    </a:ext>
                  </a:extLst>
                </a:hlinkClick>
              </a:rPr>
              <a:t> </a:t>
            </a:r>
            <a:r>
              <a:rPr b="1" lang="en-US" sz="1000" u="sng">
                <a:solidFill>
                  <a:schemeClr val="hlink"/>
                </a:solidFill>
                <a:hlinkClick r:id="rId16"/>
              </a:rPr>
              <a:t>component-script-executor,</a:t>
            </a:r>
            <a:r>
              <a:rPr b="1" lang="en-US" sz="1000">
                <a:solidFill>
                  <a:schemeClr val="dk1"/>
                </a:solidFill>
                <a:uFill>
                  <a:noFill/>
                </a:uFill>
                <a:hlinkClick r:id="rId17">
                  <a:extLst>
                    <a:ext uri="{A12FA001-AC4F-418D-AE19-62706E023703}">
                      <ahyp:hlinkClr val="tx"/>
                    </a:ext>
                  </a:extLst>
                </a:hlinkClick>
              </a:rPr>
              <a:t> </a:t>
            </a:r>
            <a:r>
              <a:rPr b="1" lang="en-US" sz="1000" u="sng">
                <a:solidFill>
                  <a:schemeClr val="hlink"/>
                </a:solidFill>
                <a:hlinkClick r:id="rId18"/>
              </a:rPr>
              <a:t>component-remote-script-executor</a:t>
            </a:r>
            <a:r>
              <a:rPr b="1" lang="en-US" sz="1000">
                <a:solidFill>
                  <a:schemeClr val="dk1"/>
                </a:solidFill>
              </a:rPr>
              <a:t>,</a:t>
            </a:r>
            <a:r>
              <a:rPr b="1" lang="en-US" sz="1000">
                <a:solidFill>
                  <a:schemeClr val="dk1"/>
                </a:solidFill>
                <a:uFill>
                  <a:noFill/>
                </a:uFill>
                <a:hlinkClick r:id="rId19">
                  <a:extLst>
                    <a:ext uri="{A12FA001-AC4F-418D-AE19-62706E023703}">
                      <ahyp:hlinkClr val="tx"/>
                    </a:ext>
                  </a:extLst>
                </a:hlinkClick>
              </a:rPr>
              <a:t> </a:t>
            </a:r>
            <a:r>
              <a:rPr b="1" lang="en-US" sz="1000" u="sng">
                <a:solidFill>
                  <a:schemeClr val="hlink"/>
                </a:solidFill>
                <a:hlinkClick r:id="rId20"/>
              </a:rPr>
              <a:t>component-remote-ansible-executor</a:t>
            </a:r>
            <a:endParaRPr sz="1300"/>
          </a:p>
        </p:txBody>
      </p:sp>
      <p:sp>
        <p:nvSpPr>
          <p:cNvPr id="1195" name="Google Shape;1195;g11e0ecd999b_0_295"/>
          <p:cNvSpPr txBox="1"/>
          <p:nvPr/>
        </p:nvSpPr>
        <p:spPr>
          <a:xfrm>
            <a:off x="6587033" y="3429380"/>
            <a:ext cx="4353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300">
                <a:solidFill>
                  <a:schemeClr val="dk1"/>
                </a:solidFill>
              </a:rPr>
              <a:t>Output: </a:t>
            </a:r>
            <a:r>
              <a:rPr lang="en-US" sz="1100">
                <a:solidFill>
                  <a:schemeClr val="dk1"/>
                </a:solidFill>
              </a:rPr>
              <a:t>SUCCESS or FAILURE</a:t>
            </a:r>
            <a:endParaRPr/>
          </a:p>
        </p:txBody>
      </p:sp>
      <p:pic>
        <p:nvPicPr>
          <p:cNvPr id="1196" name="Google Shape;1196;g11e0ecd999b_0_295"/>
          <p:cNvPicPr preferRelativeResize="0"/>
          <p:nvPr/>
        </p:nvPicPr>
        <p:blipFill>
          <a:blip r:embed="rId21">
            <a:alphaModFix/>
          </a:blip>
          <a:stretch>
            <a:fillRect/>
          </a:stretch>
        </p:blipFill>
        <p:spPr>
          <a:xfrm>
            <a:off x="9725" y="4020275"/>
            <a:ext cx="3566879" cy="2763000"/>
          </a:xfrm>
          <a:prstGeom prst="rect">
            <a:avLst/>
          </a:prstGeom>
          <a:noFill/>
          <a:ln>
            <a:noFill/>
          </a:ln>
        </p:spPr>
      </p:pic>
      <p:pic>
        <p:nvPicPr>
          <p:cNvPr id="1197" name="Google Shape;1197;g11e0ecd999b_0_295"/>
          <p:cNvPicPr preferRelativeResize="0"/>
          <p:nvPr/>
        </p:nvPicPr>
        <p:blipFill>
          <a:blip r:embed="rId22">
            <a:alphaModFix/>
          </a:blip>
          <a:stretch>
            <a:fillRect/>
          </a:stretch>
        </p:blipFill>
        <p:spPr>
          <a:xfrm>
            <a:off x="3503729" y="4119080"/>
            <a:ext cx="2718510" cy="2738920"/>
          </a:xfrm>
          <a:prstGeom prst="rect">
            <a:avLst/>
          </a:prstGeom>
          <a:noFill/>
          <a:ln>
            <a:noFill/>
          </a:ln>
        </p:spPr>
      </p:pic>
      <p:pic>
        <p:nvPicPr>
          <p:cNvPr id="1198" name="Google Shape;1198;g11e0ecd999b_0_295"/>
          <p:cNvPicPr preferRelativeResize="0"/>
          <p:nvPr/>
        </p:nvPicPr>
        <p:blipFill>
          <a:blip r:embed="rId23">
            <a:alphaModFix/>
          </a:blip>
          <a:stretch>
            <a:fillRect/>
          </a:stretch>
        </p:blipFill>
        <p:spPr>
          <a:xfrm>
            <a:off x="6742589" y="4119080"/>
            <a:ext cx="3601050" cy="2738920"/>
          </a:xfrm>
          <a:prstGeom prst="rect">
            <a:avLst/>
          </a:prstGeom>
          <a:noFill/>
          <a:ln>
            <a:noFill/>
          </a:ln>
        </p:spPr>
      </p:pic>
      <p:sp>
        <p:nvSpPr>
          <p:cNvPr id="1199" name="Google Shape;1199;g11e0ecd999b_0_295"/>
          <p:cNvSpPr txBox="1"/>
          <p:nvPr/>
        </p:nvSpPr>
        <p:spPr>
          <a:xfrm>
            <a:off x="3466350" y="3790350"/>
            <a:ext cx="33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t>vDNS as an Example</a:t>
            </a:r>
            <a:endParaRPr u="sng"/>
          </a:p>
        </p:txBody>
      </p:sp>
      <p:cxnSp>
        <p:nvCxnSpPr>
          <p:cNvPr id="1200" name="Google Shape;1200;g11e0ecd999b_0_295"/>
          <p:cNvCxnSpPr/>
          <p:nvPr/>
        </p:nvCxnSpPr>
        <p:spPr>
          <a:xfrm flipH="1">
            <a:off x="7362475" y="2279775"/>
            <a:ext cx="1149300" cy="185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g11e0ecd999b_0_327"/>
          <p:cNvPicPr preferRelativeResize="0"/>
          <p:nvPr/>
        </p:nvPicPr>
        <p:blipFill>
          <a:blip r:embed="rId3">
            <a:alphaModFix/>
          </a:blip>
          <a:stretch>
            <a:fillRect/>
          </a:stretch>
        </p:blipFill>
        <p:spPr>
          <a:xfrm>
            <a:off x="49625" y="1504275"/>
            <a:ext cx="5083850" cy="5353726"/>
          </a:xfrm>
          <a:prstGeom prst="rect">
            <a:avLst/>
          </a:prstGeom>
          <a:noFill/>
          <a:ln>
            <a:noFill/>
          </a:ln>
        </p:spPr>
      </p:pic>
      <p:pic>
        <p:nvPicPr>
          <p:cNvPr id="1207" name="Google Shape;1207;g11e0ecd999b_0_327"/>
          <p:cNvPicPr preferRelativeResize="0"/>
          <p:nvPr/>
        </p:nvPicPr>
        <p:blipFill>
          <a:blip r:embed="rId4">
            <a:alphaModFix/>
          </a:blip>
          <a:stretch>
            <a:fillRect/>
          </a:stretch>
        </p:blipFill>
        <p:spPr>
          <a:xfrm>
            <a:off x="5344850" y="1656675"/>
            <a:ext cx="6753725" cy="5187533"/>
          </a:xfrm>
          <a:prstGeom prst="rect">
            <a:avLst/>
          </a:prstGeom>
          <a:noFill/>
          <a:ln>
            <a:noFill/>
          </a:ln>
        </p:spPr>
      </p:pic>
      <p:sp>
        <p:nvSpPr>
          <p:cNvPr id="1208" name="Google Shape;1208;g11e0ecd999b_0_327"/>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VNF/VF-Module </a:t>
            </a:r>
            <a:r>
              <a:rPr lang="en-US" sz="2000">
                <a:solidFill>
                  <a:srgbClr val="FFFFFF"/>
                </a:solidFill>
              </a:rPr>
              <a:t>- Instantiation &amp; Post Instantiation - </a:t>
            </a:r>
            <a:r>
              <a:rPr b="1" lang="en-US" sz="2000">
                <a:solidFill>
                  <a:schemeClr val="lt1"/>
                </a:solidFill>
              </a:rPr>
              <a:t>Deploy</a:t>
            </a:r>
            <a:endParaRPr sz="2000">
              <a:solidFill>
                <a:srgbClr val="FFFFFF"/>
              </a:solidFill>
            </a:endParaRPr>
          </a:p>
        </p:txBody>
      </p:sp>
      <p:sp>
        <p:nvSpPr>
          <p:cNvPr id="1209" name="Google Shape;1209;g11e0ecd999b_0_327"/>
          <p:cNvSpPr txBox="1"/>
          <p:nvPr/>
        </p:nvSpPr>
        <p:spPr>
          <a:xfrm>
            <a:off x="1336100" y="1158575"/>
            <a:ext cx="27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DG for multi action workflow</a:t>
            </a:r>
            <a:endParaRPr/>
          </a:p>
        </p:txBody>
      </p:sp>
      <p:sp>
        <p:nvSpPr>
          <p:cNvPr id="1210" name="Google Shape;1210;g11e0ecd999b_0_327"/>
          <p:cNvSpPr txBox="1"/>
          <p:nvPr/>
        </p:nvSpPr>
        <p:spPr>
          <a:xfrm>
            <a:off x="6860875" y="1158575"/>
            <a:ext cx="387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Netconf Script doing resource resolution followed by configuration via NETCONF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1dfb06df94_0_337"/>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i="0" lang="en-US" sz="3600" u="none" cap="none" strike="noStrike">
                <a:solidFill>
                  <a:srgbClr val="FFFFFF"/>
                </a:solidFill>
                <a:latin typeface="Arial"/>
                <a:ea typeface="Arial"/>
                <a:cs typeface="Arial"/>
                <a:sym typeface="Arial"/>
              </a:rPr>
              <a:t>C</a:t>
            </a:r>
            <a:r>
              <a:rPr lang="en-US" sz="3600">
                <a:solidFill>
                  <a:srgbClr val="FFFFFF"/>
                </a:solidFill>
              </a:rPr>
              <a:t>DS</a:t>
            </a:r>
            <a:r>
              <a:rPr b="0" i="0" lang="en-US" sz="3600" u="none" cap="none" strike="noStrike">
                <a:solidFill>
                  <a:srgbClr val="FFFFFF"/>
                </a:solidFill>
                <a:latin typeface="Arial"/>
                <a:ea typeface="Arial"/>
                <a:cs typeface="Arial"/>
                <a:sym typeface="Arial"/>
              </a:rPr>
              <a:t> Architecture</a:t>
            </a:r>
            <a:endParaRPr b="0" i="0" sz="3600" u="none" cap="none" strike="noStrike">
              <a:solidFill>
                <a:srgbClr val="000000"/>
              </a:solidFill>
              <a:latin typeface="Calibri"/>
              <a:ea typeface="Calibri"/>
              <a:cs typeface="Calibri"/>
              <a:sym typeface="Calibri"/>
            </a:endParaRPr>
          </a:p>
        </p:txBody>
      </p:sp>
      <p:grpSp>
        <p:nvGrpSpPr>
          <p:cNvPr id="220" name="Google Shape;220;g11dfb06df94_0_337"/>
          <p:cNvGrpSpPr/>
          <p:nvPr/>
        </p:nvGrpSpPr>
        <p:grpSpPr>
          <a:xfrm>
            <a:off x="0" y="0"/>
            <a:ext cx="9670237" cy="6915400"/>
            <a:chOff x="0" y="0"/>
            <a:chExt cx="12102925" cy="6915400"/>
          </a:xfrm>
        </p:grpSpPr>
        <p:pic>
          <p:nvPicPr>
            <p:cNvPr id="221" name="Google Shape;221;g11dfb06df94_0_337"/>
            <p:cNvPicPr preferRelativeResize="0"/>
            <p:nvPr/>
          </p:nvPicPr>
          <p:blipFill>
            <a:blip r:embed="rId3">
              <a:alphaModFix/>
            </a:blip>
            <a:stretch>
              <a:fillRect/>
            </a:stretch>
          </p:blipFill>
          <p:spPr>
            <a:xfrm>
              <a:off x="1752600" y="965160"/>
              <a:ext cx="7705725" cy="5372100"/>
            </a:xfrm>
            <a:prstGeom prst="rect">
              <a:avLst/>
            </a:prstGeom>
            <a:noFill/>
            <a:ln>
              <a:noFill/>
            </a:ln>
          </p:spPr>
        </p:pic>
        <p:sp>
          <p:nvSpPr>
            <p:cNvPr id="222" name="Google Shape;222;g11dfb06df94_0_337"/>
            <p:cNvSpPr/>
            <p:nvPr/>
          </p:nvSpPr>
          <p:spPr>
            <a:xfrm>
              <a:off x="0" y="1639850"/>
              <a:ext cx="2448000" cy="1093200"/>
            </a:xfrm>
            <a:prstGeom prst="wedgeRectCallout">
              <a:avLst>
                <a:gd fmla="val 145035" name="adj1"/>
                <a:gd fmla="val -39325"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Designer comprised of UI &amp; backend. Providing graphical approach to design &amp; distribute blueprint.</a:t>
              </a:r>
              <a:endParaRPr sz="1200"/>
            </a:p>
          </p:txBody>
        </p:sp>
        <p:sp>
          <p:nvSpPr>
            <p:cNvPr id="223" name="Google Shape;223;g11dfb06df94_0_337"/>
            <p:cNvSpPr/>
            <p:nvPr/>
          </p:nvSpPr>
          <p:spPr>
            <a:xfrm>
              <a:off x="0" y="2788100"/>
              <a:ext cx="2448000" cy="744600"/>
            </a:xfrm>
            <a:prstGeom prst="wedgeRectCallout">
              <a:avLst>
                <a:gd fmla="val 84348" name="adj1"/>
                <a:gd fmla="val -22902"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100"/>
                <a:t>NB API Handlers to handle</a:t>
              </a:r>
              <a:endParaRPr sz="1100"/>
            </a:p>
            <a:p>
              <a:pPr indent="0" lvl="0" marL="0" marR="0" rtl="0" algn="l">
                <a:lnSpc>
                  <a:spcPct val="100000"/>
                </a:lnSpc>
                <a:spcBef>
                  <a:spcPts val="0"/>
                </a:spcBef>
                <a:spcAft>
                  <a:spcPts val="0"/>
                </a:spcAft>
                <a:buNone/>
              </a:pPr>
              <a:r>
                <a:rPr lang="en-US" sz="1100"/>
                <a:t>Self Service API</a:t>
              </a:r>
              <a:endParaRPr sz="1100"/>
            </a:p>
            <a:p>
              <a:pPr indent="0" lvl="0" marL="0" marR="0" rtl="0" algn="l">
                <a:lnSpc>
                  <a:spcPct val="100000"/>
                </a:lnSpc>
                <a:spcBef>
                  <a:spcPts val="0"/>
                </a:spcBef>
                <a:spcAft>
                  <a:spcPts val="0"/>
                </a:spcAft>
                <a:buNone/>
              </a:pPr>
              <a:r>
                <a:rPr lang="en-US" sz="1100"/>
                <a:t>BP/Model related API</a:t>
              </a:r>
              <a:endParaRPr sz="1100"/>
            </a:p>
          </p:txBody>
        </p:sp>
        <p:sp>
          <p:nvSpPr>
            <p:cNvPr id="224" name="Google Shape;224;g11dfb06df94_0_337"/>
            <p:cNvSpPr/>
            <p:nvPr/>
          </p:nvSpPr>
          <p:spPr>
            <a:xfrm>
              <a:off x="0" y="3624075"/>
              <a:ext cx="2448000" cy="912600"/>
            </a:xfrm>
            <a:prstGeom prst="wedgeRectCallout">
              <a:avLst>
                <a:gd fmla="val 82822" name="adj1"/>
                <a:gd fmla="val -16157"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200"/>
                <a:t>Common Adapters which are used by Capability Components. Also could be used by scripts</a:t>
              </a:r>
              <a:endParaRPr sz="1200"/>
            </a:p>
          </p:txBody>
        </p:sp>
        <p:sp>
          <p:nvSpPr>
            <p:cNvPr id="225" name="Google Shape;225;g11dfb06df94_0_337"/>
            <p:cNvSpPr/>
            <p:nvPr/>
          </p:nvSpPr>
          <p:spPr>
            <a:xfrm>
              <a:off x="9641225" y="1120550"/>
              <a:ext cx="2448000" cy="912600"/>
            </a:xfrm>
            <a:prstGeom prst="wedgeRectCallout">
              <a:avLst>
                <a:gd fmla="val -72856" name="adj1"/>
                <a:gd fmla="val 65763"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200"/>
                <a:t>Listens to CBA published by SDC and give it to Blueprint processor Platform for storage</a:t>
              </a:r>
              <a:endParaRPr sz="1200"/>
            </a:p>
          </p:txBody>
        </p:sp>
        <p:sp>
          <p:nvSpPr>
            <p:cNvPr id="226" name="Google Shape;226;g11dfb06df94_0_337"/>
            <p:cNvSpPr/>
            <p:nvPr/>
          </p:nvSpPr>
          <p:spPr>
            <a:xfrm>
              <a:off x="9654925" y="2170700"/>
              <a:ext cx="2448000" cy="912600"/>
            </a:xfrm>
            <a:prstGeom prst="wedgeRectCallout">
              <a:avLst>
                <a:gd fmla="val -94790" name="adj1"/>
                <a:gd fmla="val 7457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200"/>
                <a:t>MariaDB used to store Blueprints, resources, models etc.</a:t>
              </a:r>
              <a:endParaRPr sz="1200"/>
            </a:p>
          </p:txBody>
        </p:sp>
        <p:sp>
          <p:nvSpPr>
            <p:cNvPr id="227" name="Google Shape;227;g11dfb06df94_0_337"/>
            <p:cNvSpPr/>
            <p:nvPr/>
          </p:nvSpPr>
          <p:spPr>
            <a:xfrm>
              <a:off x="9654925" y="3159500"/>
              <a:ext cx="2448000" cy="912600"/>
            </a:xfrm>
            <a:prstGeom prst="wedgeRectCallout">
              <a:avLst>
                <a:gd fmla="val -149750" name="adj1"/>
                <a:gd fmla="val -29684"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200"/>
                <a:t>Workflow Service, Only </a:t>
              </a:r>
              <a:r>
                <a:rPr lang="en-US" sz="1200"/>
                <a:t>DG</a:t>
              </a:r>
              <a:r>
                <a:rPr lang="en-US" sz="1200"/>
                <a:t>  is supported currently</a:t>
              </a:r>
              <a:endParaRPr sz="1200"/>
            </a:p>
          </p:txBody>
        </p:sp>
        <p:sp>
          <p:nvSpPr>
            <p:cNvPr id="228" name="Google Shape;228;g11dfb06df94_0_337"/>
            <p:cNvSpPr/>
            <p:nvPr/>
          </p:nvSpPr>
          <p:spPr>
            <a:xfrm>
              <a:off x="9502150" y="4148300"/>
              <a:ext cx="2600700" cy="1037100"/>
            </a:xfrm>
            <a:prstGeom prst="wedgeRectCallout">
              <a:avLst>
                <a:gd fmla="val -133338" name="adj1"/>
                <a:gd fmla="val -61248"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100"/>
                <a:t>Reusable Functions like</a:t>
              </a:r>
              <a:endParaRPr sz="1100"/>
            </a:p>
            <a:p>
              <a:pPr indent="-298450" lvl="0" marL="457200" marR="0" rtl="0" algn="l">
                <a:lnSpc>
                  <a:spcPct val="100000"/>
                </a:lnSpc>
                <a:spcBef>
                  <a:spcPts val="0"/>
                </a:spcBef>
                <a:spcAft>
                  <a:spcPts val="0"/>
                </a:spcAft>
                <a:buSzPts val="1100"/>
                <a:buChar char="●"/>
              </a:pPr>
              <a:r>
                <a:rPr lang="en-US" sz="1100"/>
                <a:t>script-executor</a:t>
              </a:r>
              <a:endParaRPr sz="1100"/>
            </a:p>
            <a:p>
              <a:pPr indent="-298450" lvl="0" marL="457200" marR="0" rtl="0" algn="l">
                <a:lnSpc>
                  <a:spcPct val="100000"/>
                </a:lnSpc>
                <a:spcBef>
                  <a:spcPts val="0"/>
                </a:spcBef>
                <a:spcAft>
                  <a:spcPts val="0"/>
                </a:spcAft>
                <a:buSzPts val="1100"/>
                <a:buChar char="●"/>
              </a:pPr>
              <a:r>
                <a:rPr lang="en-US" sz="1100"/>
                <a:t>resource resolution</a:t>
              </a:r>
              <a:endParaRPr sz="1100"/>
            </a:p>
            <a:p>
              <a:pPr indent="-298450" lvl="0" marL="457200" marR="0" rtl="0" algn="l">
                <a:lnSpc>
                  <a:spcPct val="100000"/>
                </a:lnSpc>
                <a:spcBef>
                  <a:spcPts val="0"/>
                </a:spcBef>
                <a:spcAft>
                  <a:spcPts val="0"/>
                </a:spcAft>
                <a:buSzPts val="1100"/>
                <a:buChar char="●"/>
              </a:pPr>
              <a:r>
                <a:rPr lang="en-US" sz="1100"/>
                <a:t>remote-ansible-executor </a:t>
              </a:r>
              <a:endParaRPr sz="1100"/>
            </a:p>
            <a:p>
              <a:pPr indent="-298450" lvl="0" marL="457200" marR="0" rtl="0" algn="l">
                <a:lnSpc>
                  <a:spcPct val="100000"/>
                </a:lnSpc>
                <a:spcBef>
                  <a:spcPts val="0"/>
                </a:spcBef>
                <a:spcAft>
                  <a:spcPts val="0"/>
                </a:spcAft>
                <a:buSzPts val="1100"/>
                <a:buChar char="●"/>
              </a:pPr>
              <a:r>
                <a:rPr lang="en-US" sz="1100"/>
                <a:t>netconf-executor</a:t>
              </a:r>
              <a:endParaRPr sz="1100"/>
            </a:p>
          </p:txBody>
        </p:sp>
        <p:sp>
          <p:nvSpPr>
            <p:cNvPr id="229" name="Google Shape;229;g11dfb06df94_0_337"/>
            <p:cNvSpPr/>
            <p:nvPr/>
          </p:nvSpPr>
          <p:spPr>
            <a:xfrm>
              <a:off x="9502125" y="5345675"/>
              <a:ext cx="2600700" cy="596700"/>
            </a:xfrm>
            <a:prstGeom prst="wedgeRectCallout">
              <a:avLst>
                <a:gd fmla="val -87319" name="adj1"/>
                <a:gd fmla="val -110405"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200"/>
                <a:t>Python script runtime execution</a:t>
              </a:r>
              <a:endParaRPr sz="1200"/>
            </a:p>
          </p:txBody>
        </p:sp>
        <p:sp>
          <p:nvSpPr>
            <p:cNvPr id="230" name="Google Shape;230;g11dfb06df94_0_337"/>
            <p:cNvSpPr/>
            <p:nvPr/>
          </p:nvSpPr>
          <p:spPr>
            <a:xfrm>
              <a:off x="0" y="4593750"/>
              <a:ext cx="2600700" cy="744600"/>
            </a:xfrm>
            <a:prstGeom prst="wedgeRectCallout">
              <a:avLst>
                <a:gd fmla="val 123164" name="adj1"/>
                <a:gd fmla="val -20716"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t>Re-usable library for usage by script</a:t>
              </a:r>
              <a:endParaRPr/>
            </a:p>
          </p:txBody>
        </p:sp>
        <p:sp>
          <p:nvSpPr>
            <p:cNvPr id="231" name="Google Shape;231;g11dfb06df94_0_337"/>
            <p:cNvSpPr/>
            <p:nvPr/>
          </p:nvSpPr>
          <p:spPr>
            <a:xfrm>
              <a:off x="9502125" y="6161450"/>
              <a:ext cx="2600700" cy="744600"/>
            </a:xfrm>
            <a:prstGeom prst="wedgeRectCallout">
              <a:avLst>
                <a:gd fmla="val -155981" name="adj1"/>
                <a:gd fmla="val -228747"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t>Re-usable libraries for usage by scripts for device transaction</a:t>
              </a:r>
              <a:endParaRPr/>
            </a:p>
          </p:txBody>
        </p:sp>
        <p:pic>
          <p:nvPicPr>
            <p:cNvPr id="232" name="Google Shape;232;g11dfb06df94_0_337"/>
            <p:cNvPicPr preferRelativeResize="0"/>
            <p:nvPr/>
          </p:nvPicPr>
          <p:blipFill>
            <a:blip r:embed="rId4">
              <a:alphaModFix/>
            </a:blip>
            <a:stretch>
              <a:fillRect/>
            </a:stretch>
          </p:blipFill>
          <p:spPr>
            <a:xfrm>
              <a:off x="7215475" y="0"/>
              <a:ext cx="1806600" cy="1788229"/>
            </a:xfrm>
            <a:prstGeom prst="rect">
              <a:avLst/>
            </a:prstGeom>
            <a:noFill/>
            <a:ln>
              <a:noFill/>
            </a:ln>
          </p:spPr>
        </p:pic>
        <p:sp>
          <p:nvSpPr>
            <p:cNvPr id="233" name="Google Shape;233;g11dfb06df94_0_337"/>
            <p:cNvSpPr/>
            <p:nvPr/>
          </p:nvSpPr>
          <p:spPr>
            <a:xfrm>
              <a:off x="0" y="6170800"/>
              <a:ext cx="2600700" cy="744600"/>
            </a:xfrm>
            <a:prstGeom prst="wedgeRectCallout">
              <a:avLst>
                <a:gd fmla="val 144720" name="adj1"/>
                <a:gd fmla="val -49312"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rPr>
                <a:t>Webserver which expose REST API and e</a:t>
              </a:r>
              <a:r>
                <a:rPr lang="en-US" sz="1200">
                  <a:solidFill>
                    <a:schemeClr val="dk1"/>
                  </a:solidFill>
                </a:rPr>
                <a:t>xecute Ansible Playbooks</a:t>
              </a:r>
              <a:endParaRPr sz="1200"/>
            </a:p>
          </p:txBody>
        </p:sp>
        <p:cxnSp>
          <p:nvCxnSpPr>
            <p:cNvPr id="234" name="Google Shape;234;g11dfb06df94_0_337"/>
            <p:cNvCxnSpPr/>
            <p:nvPr/>
          </p:nvCxnSpPr>
          <p:spPr>
            <a:xfrm flipH="1" rot="10800000">
              <a:off x="6390825" y="84150"/>
              <a:ext cx="897000" cy="1046400"/>
            </a:xfrm>
            <a:prstGeom prst="straightConnector1">
              <a:avLst/>
            </a:prstGeom>
            <a:noFill/>
            <a:ln cap="flat" cmpd="sng" w="9525">
              <a:solidFill>
                <a:schemeClr val="dk2"/>
              </a:solidFill>
              <a:prstDash val="dash"/>
              <a:round/>
              <a:headEnd len="med" w="med" type="none"/>
              <a:tailEnd len="med" w="med" type="none"/>
            </a:ln>
          </p:spPr>
        </p:cxnSp>
        <p:cxnSp>
          <p:nvCxnSpPr>
            <p:cNvPr id="235" name="Google Shape;235;g11dfb06df94_0_337"/>
            <p:cNvCxnSpPr/>
            <p:nvPr/>
          </p:nvCxnSpPr>
          <p:spPr>
            <a:xfrm flipH="1" rot="10800000">
              <a:off x="6353450" y="1756425"/>
              <a:ext cx="953100" cy="102900"/>
            </a:xfrm>
            <a:prstGeom prst="straightConnector1">
              <a:avLst/>
            </a:prstGeom>
            <a:noFill/>
            <a:ln cap="flat" cmpd="sng" w="9525">
              <a:solidFill>
                <a:schemeClr val="dk2"/>
              </a:solidFill>
              <a:prstDash val="dash"/>
              <a:round/>
              <a:headEnd len="med" w="med" type="none"/>
              <a:tailEnd len="med" w="med" type="none"/>
            </a:ln>
          </p:spPr>
        </p:cxnSp>
      </p:grpSp>
      <p:pic>
        <p:nvPicPr>
          <p:cNvPr id="236" name="Google Shape;236;g11dfb06df94_0_337"/>
          <p:cNvPicPr preferRelativeResize="0"/>
          <p:nvPr/>
        </p:nvPicPr>
        <p:blipFill>
          <a:blip r:embed="rId5">
            <a:alphaModFix/>
          </a:blip>
          <a:stretch>
            <a:fillRect/>
          </a:stretch>
        </p:blipFill>
        <p:spPr>
          <a:xfrm>
            <a:off x="9829175" y="996300"/>
            <a:ext cx="2362825" cy="5375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g11ed1d28011_1_623"/>
          <p:cNvPicPr preferRelativeResize="0"/>
          <p:nvPr/>
        </p:nvPicPr>
        <p:blipFill>
          <a:blip r:embed="rId3">
            <a:alphaModFix/>
          </a:blip>
          <a:stretch>
            <a:fillRect/>
          </a:stretch>
        </p:blipFill>
        <p:spPr>
          <a:xfrm>
            <a:off x="102775" y="937250"/>
            <a:ext cx="5278974" cy="3958649"/>
          </a:xfrm>
          <a:prstGeom prst="rect">
            <a:avLst/>
          </a:prstGeom>
          <a:noFill/>
          <a:ln>
            <a:noFill/>
          </a:ln>
        </p:spPr>
      </p:pic>
      <p:sp>
        <p:nvSpPr>
          <p:cNvPr id="1217" name="Google Shape;1217;g11ed1d28011_1_623"/>
          <p:cNvSpPr txBox="1"/>
          <p:nvPr/>
        </p:nvSpPr>
        <p:spPr>
          <a:xfrm>
            <a:off x="7099925" y="5943850"/>
            <a:ext cx="355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p:txBody>
      </p:sp>
      <p:sp>
        <p:nvSpPr>
          <p:cNvPr id="1218" name="Google Shape;1218;g11ed1d28011_1_623"/>
          <p:cNvSpPr txBox="1"/>
          <p:nvPr/>
        </p:nvSpPr>
        <p:spPr>
          <a:xfrm>
            <a:off x="5447150" y="950350"/>
            <a:ext cx="6744900" cy="46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200">
                <a:solidFill>
                  <a:schemeClr val="dk1"/>
                </a:solidFill>
              </a:rPr>
              <a:t>K8s Profiling Mechanism:</a:t>
            </a:r>
            <a:r>
              <a:rPr lang="en-US" sz="1200">
                <a:solidFill>
                  <a:schemeClr val="dk1"/>
                </a:solidFill>
              </a:rPr>
              <a:t> (Concept of ONAP multi-cloud k8s plugin)</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K8s-plugin artifacts start in the form of Definitions. These are nothing but Helm Charts wrapped with some metadata about the chart itself. Once the Definitions are created, we are ready to create some profiles </a:t>
            </a:r>
            <a:r>
              <a:rPr b="1" lang="en-US" sz="1200">
                <a:solidFill>
                  <a:schemeClr val="dk1"/>
                </a:solidFill>
              </a:rPr>
              <a:t>to customize that definition</a:t>
            </a:r>
            <a:r>
              <a:rPr lang="en-US" sz="1200">
                <a:solidFill>
                  <a:schemeClr val="dk1"/>
                </a:solidFill>
              </a:rPr>
              <a:t> and instantiate it in Kubernetes. </a:t>
            </a:r>
            <a:r>
              <a:rPr lang="en-US" sz="1100">
                <a:solidFill>
                  <a:schemeClr val="dk1"/>
                </a:solidFill>
              </a:rPr>
              <a:t>A profile contains the following:</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manifest.yaml: </a:t>
            </a:r>
            <a:r>
              <a:rPr lang="en-US" sz="1100">
                <a:solidFill>
                  <a:schemeClr val="dk1"/>
                </a:solidFill>
              </a:rPr>
              <a:t>Contains the details for the profile and everything contained within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 </a:t>
            </a:r>
            <a:r>
              <a:rPr b="1" lang="en-US" sz="1100">
                <a:solidFill>
                  <a:schemeClr val="dk1"/>
                </a:solidFill>
              </a:rPr>
              <a:t>HELM</a:t>
            </a:r>
            <a:r>
              <a:rPr lang="en-US" sz="1100">
                <a:solidFill>
                  <a:schemeClr val="dk1"/>
                </a:solidFill>
              </a:rPr>
              <a:t> values override yaml file: It can have any name as long as it matches the corresponding entry in the </a:t>
            </a:r>
            <a:r>
              <a:rPr b="1" lang="en-US" sz="1100">
                <a:solidFill>
                  <a:schemeClr val="dk1"/>
                </a:solidFill>
              </a:rPr>
              <a:t>manifest.yaml</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Any number of files organized in a folder structure: All these files should have a corresponding entry in </a:t>
            </a:r>
            <a:r>
              <a:rPr b="1" lang="en-US" sz="1100">
                <a:solidFill>
                  <a:schemeClr val="dk1"/>
                </a:solidFill>
              </a:rPr>
              <a:t>manifest.yaml</a:t>
            </a:r>
            <a:r>
              <a:rPr lang="en-US" sz="1100">
                <a:solidFill>
                  <a:schemeClr val="dk1"/>
                </a:solidFill>
              </a:rPr>
              <a:t> file</a:t>
            </a:r>
            <a:endParaRPr sz="1100">
              <a:solidFill>
                <a:schemeClr val="dk1"/>
              </a:solidFill>
            </a:endParaRPr>
          </a:p>
          <a:p>
            <a:pPr indent="0" lvl="0" marL="0" rtl="0" algn="l">
              <a:lnSpc>
                <a:spcPct val="115000"/>
              </a:lnSpc>
              <a:spcBef>
                <a:spcPts val="1200"/>
              </a:spcBef>
              <a:spcAft>
                <a:spcPts val="0"/>
              </a:spcAft>
              <a:buNone/>
            </a:pPr>
            <a:r>
              <a:rPr lang="en-US" sz="1100" u="sng">
                <a:solidFill>
                  <a:schemeClr val="dk1"/>
                </a:solidFill>
              </a:rPr>
              <a:t>Profile uses:</a:t>
            </a:r>
            <a:r>
              <a:rPr lang="en-US" sz="1100">
                <a:solidFill>
                  <a:schemeClr val="dk1"/>
                </a:solidFill>
              </a:rPr>
              <a:t> RB profile can be used to enrich or to modify the content of the original helm package. Profile can be also used to add additional k8s helm templates for helm installation or can be used to modify existing k8s helm templates for each create CNF instance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Example usage scenarios: Deploy CNF into k8s namesapce other than </a:t>
            </a:r>
            <a:r>
              <a:rPr i="1" lang="en-US" sz="1100">
                <a:solidFill>
                  <a:schemeClr val="dk1"/>
                </a:solidFill>
              </a:rPr>
              <a:t>default</a:t>
            </a:r>
            <a:r>
              <a:rPr lang="en-US" sz="1100">
                <a:solidFill>
                  <a:schemeClr val="dk1"/>
                </a:solidFill>
              </a:rPr>
              <a:t>. Also, if you want to ensure particular templating of your Helm charts, specific to particular version of the cluster into which Helm packages will deployed on, profile is used to specify the version of your cluster.</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CDS related use case: In our case, depending on the SO instantiation request input parameters, vPGN helm package can be enriched with </a:t>
            </a:r>
            <a:r>
              <a:rPr b="1" lang="en-US" sz="1100">
                <a:solidFill>
                  <a:schemeClr val="dk1"/>
                </a:solidFill>
              </a:rPr>
              <a:t>additional ssh service.</a:t>
            </a:r>
            <a:r>
              <a:rPr lang="en-US" sz="1100">
                <a:solidFill>
                  <a:schemeClr val="dk1"/>
                </a:solidFill>
              </a:rPr>
              <a:t> Such service will be dynamically added to the profile by CDS and later on </a:t>
            </a:r>
            <a:r>
              <a:rPr b="1" lang="en-US" sz="1100">
                <a:solidFill>
                  <a:schemeClr val="dk1"/>
                </a:solidFill>
              </a:rPr>
              <a:t>CDS will upload whole custom RB profile to multicloud/k8s plugin</a:t>
            </a:r>
            <a:r>
              <a:rPr lang="en-US" sz="1100">
                <a:solidFill>
                  <a:schemeClr val="dk1"/>
                </a:solidFill>
              </a:rPr>
              <a:t>.</a:t>
            </a:r>
            <a:endParaRPr sz="1100">
              <a:solidFill>
                <a:schemeClr val="dk1"/>
              </a:solidFill>
            </a:endParaRPr>
          </a:p>
        </p:txBody>
      </p:sp>
      <p:pic>
        <p:nvPicPr>
          <p:cNvPr id="1219" name="Google Shape;1219;g11ed1d28011_1_623"/>
          <p:cNvPicPr preferRelativeResize="0"/>
          <p:nvPr/>
        </p:nvPicPr>
        <p:blipFill>
          <a:blip r:embed="rId4">
            <a:alphaModFix/>
          </a:blip>
          <a:stretch>
            <a:fillRect/>
          </a:stretch>
        </p:blipFill>
        <p:spPr>
          <a:xfrm>
            <a:off x="6571125" y="5559275"/>
            <a:ext cx="5611599" cy="1342125"/>
          </a:xfrm>
          <a:prstGeom prst="rect">
            <a:avLst/>
          </a:prstGeom>
          <a:noFill/>
          <a:ln>
            <a:noFill/>
          </a:ln>
        </p:spPr>
      </p:pic>
      <p:cxnSp>
        <p:nvCxnSpPr>
          <p:cNvPr id="1220" name="Google Shape;1220;g11ed1d28011_1_623"/>
          <p:cNvCxnSpPr/>
          <p:nvPr/>
        </p:nvCxnSpPr>
        <p:spPr>
          <a:xfrm>
            <a:off x="8586525" y="5269625"/>
            <a:ext cx="130800" cy="1308000"/>
          </a:xfrm>
          <a:prstGeom prst="straightConnector1">
            <a:avLst/>
          </a:prstGeom>
          <a:noFill/>
          <a:ln cap="flat" cmpd="sng" w="9525">
            <a:solidFill>
              <a:schemeClr val="dk2"/>
            </a:solidFill>
            <a:prstDash val="solid"/>
            <a:round/>
            <a:headEnd len="med" w="med" type="none"/>
            <a:tailEnd len="med" w="med" type="triangle"/>
          </a:ln>
        </p:spPr>
      </p:cxnSp>
      <p:sp>
        <p:nvSpPr>
          <p:cNvPr id="1221" name="Google Shape;1221;g11ed1d28011_1_623"/>
          <p:cNvSpPr txBox="1"/>
          <p:nvPr/>
        </p:nvSpPr>
        <p:spPr>
          <a:xfrm>
            <a:off x="5559275" y="0"/>
            <a:ext cx="6633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lt1"/>
                </a:solidFill>
              </a:rPr>
              <a:t>https://docs.onap.org/projects/onap-integration/en/latest/docs_vFW_CNF_CDS.html#docs-vfw-cnf-cds</a:t>
            </a:r>
            <a:endParaRPr sz="1100">
              <a:solidFill>
                <a:schemeClr val="lt1"/>
              </a:solidFill>
            </a:endParaRPr>
          </a:p>
          <a:p>
            <a:pPr indent="0" lvl="0" marL="0" rtl="0" algn="l">
              <a:spcBef>
                <a:spcPts val="0"/>
              </a:spcBef>
              <a:spcAft>
                <a:spcPts val="0"/>
              </a:spcAft>
              <a:buNone/>
            </a:pPr>
            <a:r>
              <a:rPr lang="en-US" sz="1100">
                <a:solidFill>
                  <a:schemeClr val="lt1"/>
                </a:solidFill>
              </a:rPr>
              <a:t>https://docs.onap.org/projects/onap-ccsdk-cds/en/latest/usecases/vfw-cnf-use-case.html</a:t>
            </a:r>
            <a:endParaRPr sz="1100">
              <a:solidFill>
                <a:schemeClr val="lt1"/>
              </a:solidFill>
            </a:endParaRPr>
          </a:p>
          <a:p>
            <a:pPr indent="0" lvl="0" marL="0" rtl="0" algn="l">
              <a:spcBef>
                <a:spcPts val="0"/>
              </a:spcBef>
              <a:spcAft>
                <a:spcPts val="0"/>
              </a:spcAft>
              <a:buNone/>
            </a:pPr>
            <a:r>
              <a:rPr lang="en-US" sz="1100">
                <a:solidFill>
                  <a:schemeClr val="lt1"/>
                </a:solidFill>
              </a:rPr>
              <a:t>https://git.onap.org/demo/tree/heat/vFW_CNF_CDS/templates?h=honolulu</a:t>
            </a:r>
            <a:endParaRPr sz="1100">
              <a:solidFill>
                <a:schemeClr val="lt1"/>
              </a:solidFill>
            </a:endParaRPr>
          </a:p>
          <a:p>
            <a:pPr indent="0" lvl="0" marL="0" rtl="0" algn="l">
              <a:spcBef>
                <a:spcPts val="0"/>
              </a:spcBef>
              <a:spcAft>
                <a:spcPts val="0"/>
              </a:spcAft>
              <a:buNone/>
            </a:pPr>
            <a:r>
              <a:rPr lang="en-US" sz="1100">
                <a:solidFill>
                  <a:schemeClr val="lt1"/>
                </a:solidFill>
              </a:rPr>
              <a:t>https://docs.onap.org/projects/onap-integration/en/latest/docs_vFW_CNF_CDS.html</a:t>
            </a:r>
            <a:endParaRPr sz="1100">
              <a:solidFill>
                <a:schemeClr val="lt1"/>
              </a:solidFill>
            </a:endParaRPr>
          </a:p>
        </p:txBody>
      </p:sp>
      <p:sp>
        <p:nvSpPr>
          <p:cNvPr id="1222" name="Google Shape;1222;g11ed1d28011_1_623"/>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sp>
        <p:nvSpPr>
          <p:cNvPr id="1223" name="Google Shape;1223;g11ed1d28011_1_623"/>
          <p:cNvSpPr txBox="1"/>
          <p:nvPr/>
        </p:nvSpPr>
        <p:spPr>
          <a:xfrm>
            <a:off x="9725" y="4980125"/>
            <a:ext cx="5241600" cy="15354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Char char="●"/>
            </a:pPr>
            <a:r>
              <a:rPr lang="en-US" sz="1300"/>
              <a:t>Scenario 1: simple deployment of vFW CNF instance</a:t>
            </a:r>
            <a:endParaRPr sz="1300"/>
          </a:p>
          <a:p>
            <a:pPr indent="-292100" lvl="0" marL="457200" rtl="0" algn="l">
              <a:lnSpc>
                <a:spcPct val="115000"/>
              </a:lnSpc>
              <a:spcBef>
                <a:spcPts val="0"/>
              </a:spcBef>
              <a:spcAft>
                <a:spcPts val="0"/>
              </a:spcAft>
              <a:buClr>
                <a:schemeClr val="dk1"/>
              </a:buClr>
              <a:buSzPts val="1000"/>
              <a:buChar char="●"/>
            </a:pPr>
            <a:r>
              <a:rPr lang="en-US" sz="1300"/>
              <a:t>Scenario 2: deployment of vFW CNF instance with enrichment of the Helm deployment with profiling mechanism</a:t>
            </a:r>
            <a:endParaRPr sz="1300"/>
          </a:p>
          <a:p>
            <a:pPr indent="-292100" lvl="0" marL="457200" rtl="0" algn="l">
              <a:lnSpc>
                <a:spcPct val="115000"/>
              </a:lnSpc>
              <a:spcBef>
                <a:spcPts val="0"/>
              </a:spcBef>
              <a:spcAft>
                <a:spcPts val="0"/>
              </a:spcAft>
              <a:buClr>
                <a:schemeClr val="dk1"/>
              </a:buClr>
              <a:buSzPts val="1000"/>
              <a:buChar char="●"/>
            </a:pPr>
            <a:r>
              <a:rPr lang="en-US" sz="1300"/>
              <a:t>Scenario 3: deployment of vFW CNF instance with Day2 configuration applied and CNF status checked as a part of a config-deploy operation</a:t>
            </a:r>
            <a:endParaRPr sz="1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g11ed1d28011_1_601"/>
          <p:cNvPicPr preferRelativeResize="0"/>
          <p:nvPr/>
        </p:nvPicPr>
        <p:blipFill>
          <a:blip r:embed="rId3">
            <a:alphaModFix/>
          </a:blip>
          <a:stretch>
            <a:fillRect/>
          </a:stretch>
        </p:blipFill>
        <p:spPr>
          <a:xfrm>
            <a:off x="4945550" y="1522950"/>
            <a:ext cx="7163424" cy="4986450"/>
          </a:xfrm>
          <a:prstGeom prst="rect">
            <a:avLst/>
          </a:prstGeom>
          <a:noFill/>
          <a:ln>
            <a:noFill/>
          </a:ln>
        </p:spPr>
      </p:pic>
      <p:sp>
        <p:nvSpPr>
          <p:cNvPr id="1230" name="Google Shape;1230;g11ed1d28011_1_601"/>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pic>
        <p:nvPicPr>
          <p:cNvPr id="1231" name="Google Shape;1231;g11ed1d28011_1_601"/>
          <p:cNvPicPr preferRelativeResize="0"/>
          <p:nvPr/>
        </p:nvPicPr>
        <p:blipFill>
          <a:blip r:embed="rId4">
            <a:alphaModFix/>
          </a:blip>
          <a:stretch>
            <a:fillRect/>
          </a:stretch>
        </p:blipFill>
        <p:spPr>
          <a:xfrm>
            <a:off x="208450" y="1204400"/>
            <a:ext cx="4640749" cy="2318026"/>
          </a:xfrm>
          <a:prstGeom prst="rect">
            <a:avLst/>
          </a:prstGeom>
          <a:noFill/>
          <a:ln>
            <a:noFill/>
          </a:ln>
        </p:spPr>
      </p:pic>
      <p:sp>
        <p:nvSpPr>
          <p:cNvPr id="1232" name="Google Shape;1232;g11ed1d28011_1_601"/>
          <p:cNvSpPr txBox="1"/>
          <p:nvPr/>
        </p:nvSpPr>
        <p:spPr>
          <a:xfrm>
            <a:off x="6559000" y="1122750"/>
            <a:ext cx="4896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a:t>vFW CNF CDS Use Case sequence flow (till instantiation)</a:t>
            </a:r>
            <a:endParaRPr/>
          </a:p>
        </p:txBody>
      </p:sp>
      <p:sp>
        <p:nvSpPr>
          <p:cNvPr id="1233" name="Google Shape;1233;g11ed1d28011_1_601"/>
          <p:cNvSpPr txBox="1"/>
          <p:nvPr/>
        </p:nvSpPr>
        <p:spPr>
          <a:xfrm>
            <a:off x="562050" y="970350"/>
            <a:ext cx="400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vFW CNF CDS Use Case Runtime interactions.</a:t>
            </a:r>
            <a:endParaRPr/>
          </a:p>
        </p:txBody>
      </p:sp>
      <p:pic>
        <p:nvPicPr>
          <p:cNvPr id="1234" name="Google Shape;1234;g11ed1d28011_1_601"/>
          <p:cNvPicPr preferRelativeResize="0"/>
          <p:nvPr/>
        </p:nvPicPr>
        <p:blipFill>
          <a:blip r:embed="rId5">
            <a:alphaModFix/>
          </a:blip>
          <a:stretch>
            <a:fillRect/>
          </a:stretch>
        </p:blipFill>
        <p:spPr>
          <a:xfrm>
            <a:off x="208450" y="3684459"/>
            <a:ext cx="4640751" cy="3173540"/>
          </a:xfrm>
          <a:prstGeom prst="rect">
            <a:avLst/>
          </a:prstGeom>
          <a:noFill/>
          <a:ln>
            <a:noFill/>
          </a:ln>
        </p:spPr>
      </p:pic>
      <p:sp>
        <p:nvSpPr>
          <p:cNvPr id="1235" name="Google Shape;1235;g11ed1d28011_1_601"/>
          <p:cNvSpPr txBox="1"/>
          <p:nvPr/>
        </p:nvSpPr>
        <p:spPr>
          <a:xfrm>
            <a:off x="2849725" y="4008275"/>
            <a:ext cx="2271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000">
                <a:solidFill>
                  <a:schemeClr val="dk1"/>
                </a:solidFill>
              </a:rPr>
              <a:t>vFW CNF CDS Use Case sequence flow for </a:t>
            </a:r>
            <a:r>
              <a:rPr i="1" lang="en-US" sz="1000">
                <a:solidFill>
                  <a:schemeClr val="dk1"/>
                </a:solidFill>
              </a:rPr>
              <a:t>Native Helm</a:t>
            </a:r>
            <a:r>
              <a:rPr lang="en-US" sz="1000">
                <a:solidFill>
                  <a:schemeClr val="dk1"/>
                </a:solidFill>
              </a:rPr>
              <a:t> (Guilin+) path.</a:t>
            </a:r>
            <a:endParaRPr sz="10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g11e0ecd999b_0_458"/>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pic>
        <p:nvPicPr>
          <p:cNvPr id="1242" name="Google Shape;1242;g11e0ecd999b_0_458"/>
          <p:cNvPicPr preferRelativeResize="0"/>
          <p:nvPr/>
        </p:nvPicPr>
        <p:blipFill>
          <a:blip r:embed="rId3">
            <a:alphaModFix/>
          </a:blip>
          <a:stretch>
            <a:fillRect/>
          </a:stretch>
        </p:blipFill>
        <p:spPr>
          <a:xfrm>
            <a:off x="466925" y="1271475"/>
            <a:ext cx="5241226" cy="2374951"/>
          </a:xfrm>
          <a:prstGeom prst="rect">
            <a:avLst/>
          </a:prstGeom>
          <a:noFill/>
          <a:ln>
            <a:noFill/>
          </a:ln>
        </p:spPr>
      </p:pic>
      <p:sp>
        <p:nvSpPr>
          <p:cNvPr id="1243" name="Google Shape;1243;g11e0ecd999b_0_458"/>
          <p:cNvSpPr txBox="1"/>
          <p:nvPr/>
        </p:nvSpPr>
        <p:spPr>
          <a:xfrm>
            <a:off x="2054925" y="1271475"/>
            <a:ext cx="3765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t>Role of the CBA for CNF/Helm Day 0/1/2 processing</a:t>
            </a:r>
            <a:endParaRPr sz="1100"/>
          </a:p>
        </p:txBody>
      </p:sp>
      <p:sp>
        <p:nvSpPr>
          <p:cNvPr id="1244" name="Google Shape;1244;g11e0ecd999b_0_458"/>
          <p:cNvSpPr txBox="1"/>
          <p:nvPr/>
        </p:nvSpPr>
        <p:spPr>
          <a:xfrm>
            <a:off x="514275" y="4115950"/>
            <a:ext cx="55497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vFW CDS template (1-1 mapping with HELM charts)</a:t>
            </a:r>
            <a:endParaRPr sz="1100"/>
          </a:p>
          <a:p>
            <a:pPr indent="0" lvl="0" marL="0" rtl="0" algn="l">
              <a:spcBef>
                <a:spcPts val="0"/>
              </a:spcBef>
              <a:spcAft>
                <a:spcPts val="0"/>
              </a:spcAft>
              <a:buNone/>
            </a:pPr>
            <a:r>
              <a:rPr lang="en-US" sz="1100"/>
              <a:t>CNF application is split into four Helm packages to match vf-modules. For each vf-module there is own template in CBA package. The list of associated resource assignment artifacts with the templates is following:</a:t>
            </a:r>
            <a:endParaRPr sz="11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CDS use in Instantiation</a:t>
            </a:r>
            <a:endParaRPr sz="1200"/>
          </a:p>
          <a:p>
            <a:pPr indent="0" lvl="0" marL="0" rtl="0" algn="l">
              <a:spcBef>
                <a:spcPts val="0"/>
              </a:spcBef>
              <a:spcAft>
                <a:spcPts val="0"/>
              </a:spcAft>
              <a:buClr>
                <a:schemeClr val="dk1"/>
              </a:buClr>
              <a:buSzPts val="1100"/>
              <a:buFont typeface="Arial"/>
              <a:buNone/>
            </a:pPr>
            <a:r>
              <a:rPr lang="en-US" sz="1100">
                <a:solidFill>
                  <a:schemeClr val="dk1"/>
                </a:solidFill>
              </a:rPr>
              <a:t>SO requires for instantiation name of the profile in the parameter: </a:t>
            </a:r>
            <a:r>
              <a:rPr i="1" lang="en-US" sz="1100">
                <a:solidFill>
                  <a:schemeClr val="dk1"/>
                </a:solidFill>
              </a:rPr>
              <a:t>k8s-rb-profile-name</a:t>
            </a:r>
            <a:r>
              <a:rPr lang="en-US" sz="1100">
                <a:solidFill>
                  <a:schemeClr val="dk1"/>
                </a:solidFill>
              </a:rPr>
              <a:t> and name of the release of the application: </a:t>
            </a:r>
            <a:r>
              <a:rPr i="1" lang="en-US" sz="1100">
                <a:solidFill>
                  <a:schemeClr val="dk1"/>
                </a:solidFill>
              </a:rPr>
              <a:t>k8s-rb-instance-release-name</a:t>
            </a: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Both values can be found in vtl templates dedicated for vf-modules.</a:t>
            </a:r>
            <a:endParaRPr sz="1200"/>
          </a:p>
        </p:txBody>
      </p:sp>
      <p:pic>
        <p:nvPicPr>
          <p:cNvPr id="1245" name="Google Shape;1245;g11e0ecd999b_0_458"/>
          <p:cNvPicPr preferRelativeResize="0"/>
          <p:nvPr/>
        </p:nvPicPr>
        <p:blipFill>
          <a:blip r:embed="rId4">
            <a:alphaModFix/>
          </a:blip>
          <a:stretch>
            <a:fillRect/>
          </a:stretch>
        </p:blipFill>
        <p:spPr>
          <a:xfrm>
            <a:off x="6446825" y="1147625"/>
            <a:ext cx="3914925" cy="52493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11ed1d28011_1_35"/>
          <p:cNvSpPr txBox="1"/>
          <p:nvPr/>
        </p:nvSpPr>
        <p:spPr>
          <a:xfrm>
            <a:off x="153675" y="1074925"/>
            <a:ext cx="11628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New Component in CDS: </a:t>
            </a:r>
            <a:r>
              <a:rPr b="1" lang="en-US"/>
              <a:t>K8sProfileUploadComponent</a:t>
            </a:r>
            <a:r>
              <a:rPr lang="en-US"/>
              <a:t> (component-k8s-profile-upload) -</a:t>
            </a:r>
            <a:r>
              <a:rPr lang="en-US" sz="1500"/>
              <a:t> </a:t>
            </a:r>
            <a:r>
              <a:rPr lang="en-US" sz="1300">
                <a:solidFill>
                  <a:schemeClr val="dk1"/>
                </a:solidFill>
              </a:rPr>
              <a:t>It leverages dedicated functionality introduced in Guilin release that can be used to upload predefined profile or to generate and upload content of the profile with Velocity templating mechanism to multicloud k8s plugin (Invokes profile APIs of k8s plugin)</a:t>
            </a:r>
            <a:endParaRPr/>
          </a:p>
        </p:txBody>
      </p:sp>
      <p:sp>
        <p:nvSpPr>
          <p:cNvPr id="1252" name="Google Shape;1252;g11ed1d28011_1_35"/>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pic>
        <p:nvPicPr>
          <p:cNvPr id="1253" name="Google Shape;1253;g11ed1d28011_1_35"/>
          <p:cNvPicPr preferRelativeResize="0"/>
          <p:nvPr/>
        </p:nvPicPr>
        <p:blipFill>
          <a:blip r:embed="rId3">
            <a:alphaModFix/>
          </a:blip>
          <a:stretch>
            <a:fillRect/>
          </a:stretch>
        </p:blipFill>
        <p:spPr>
          <a:xfrm>
            <a:off x="9725" y="2773875"/>
            <a:ext cx="5204115" cy="3926675"/>
          </a:xfrm>
          <a:prstGeom prst="rect">
            <a:avLst/>
          </a:prstGeom>
          <a:noFill/>
          <a:ln>
            <a:noFill/>
          </a:ln>
        </p:spPr>
      </p:pic>
      <p:sp>
        <p:nvSpPr>
          <p:cNvPr id="1254" name="Google Shape;1254;g11ed1d28011_1_35"/>
          <p:cNvSpPr txBox="1"/>
          <p:nvPr/>
        </p:nvSpPr>
        <p:spPr>
          <a:xfrm>
            <a:off x="0" y="1979775"/>
            <a:ext cx="5214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In order to support generation and upload of profile, our vFW CBA model has enhanced </a:t>
            </a:r>
            <a:r>
              <a:rPr b="1" lang="en-US" sz="1100">
                <a:solidFill>
                  <a:schemeClr val="dk1"/>
                </a:solidFill>
              </a:rPr>
              <a:t>resource-assignment</a:t>
            </a:r>
            <a:r>
              <a:rPr lang="en-US" sz="1100">
                <a:solidFill>
                  <a:schemeClr val="dk1"/>
                </a:solidFill>
              </a:rPr>
              <a:t> workflow which contains additional step: </a:t>
            </a:r>
            <a:r>
              <a:rPr b="1" lang="en-US" sz="1100">
                <a:solidFill>
                  <a:schemeClr val="dk1"/>
                </a:solidFill>
              </a:rPr>
              <a:t>profile-upload</a:t>
            </a:r>
            <a:r>
              <a:rPr lang="en-US" sz="1100">
                <a:solidFill>
                  <a:schemeClr val="dk1"/>
                </a:solidFill>
              </a:rPr>
              <a:t>. </a:t>
            </a:r>
            <a:endParaRPr sz="1300"/>
          </a:p>
        </p:txBody>
      </p:sp>
      <p:pic>
        <p:nvPicPr>
          <p:cNvPr id="1255" name="Google Shape;1255;g11ed1d28011_1_35"/>
          <p:cNvPicPr preferRelativeResize="0"/>
          <p:nvPr/>
        </p:nvPicPr>
        <p:blipFill>
          <a:blip r:embed="rId4">
            <a:alphaModFix/>
          </a:blip>
          <a:stretch>
            <a:fillRect/>
          </a:stretch>
        </p:blipFill>
        <p:spPr>
          <a:xfrm>
            <a:off x="5341321" y="3872825"/>
            <a:ext cx="3949050" cy="1653225"/>
          </a:xfrm>
          <a:prstGeom prst="rect">
            <a:avLst/>
          </a:prstGeom>
          <a:noFill/>
          <a:ln>
            <a:noFill/>
          </a:ln>
        </p:spPr>
      </p:pic>
      <p:sp>
        <p:nvSpPr>
          <p:cNvPr id="1256" name="Google Shape;1256;g11ed1d28011_1_35"/>
          <p:cNvSpPr txBox="1"/>
          <p:nvPr/>
        </p:nvSpPr>
        <p:spPr>
          <a:xfrm>
            <a:off x="5213850" y="2022075"/>
            <a:ext cx="68352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In our example for vPKG helm package we may select </a:t>
            </a:r>
            <a:r>
              <a:rPr i="1" lang="en-US" sz="1100">
                <a:solidFill>
                  <a:schemeClr val="dk1"/>
                </a:solidFill>
              </a:rPr>
              <a:t>vfw-cnf-cds-vpkg-profile</a:t>
            </a:r>
            <a:r>
              <a:rPr lang="en-US" sz="1100">
                <a:solidFill>
                  <a:schemeClr val="dk1"/>
                </a:solidFill>
              </a:rPr>
              <a:t> profile that is included into CBA as a folder. Profile generation step uses Velocity templates and resource resolution for ssh port number resolution (specified in the SO request as </a:t>
            </a:r>
            <a:r>
              <a:rPr i="1" lang="en-US" sz="1100">
                <a:solidFill>
                  <a:schemeClr val="dk1"/>
                </a:solidFill>
              </a:rPr>
              <a:t>vpg-management-port</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i="1" lang="en-US" sz="1100">
                <a:solidFill>
                  <a:schemeClr val="dk1"/>
                </a:solidFill>
              </a:rPr>
              <a:t>vpg-management-port</a:t>
            </a:r>
            <a:r>
              <a:rPr lang="en-US" sz="1100">
                <a:solidFill>
                  <a:schemeClr val="dk1"/>
                </a:solidFill>
              </a:rPr>
              <a:t> can be included directly into the helm template and such template will be included into vPKG helm package in time of its instantiation.</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1257" name="Google Shape;1257;g11ed1d28011_1_35"/>
          <p:cNvSpPr txBox="1"/>
          <p:nvPr/>
        </p:nvSpPr>
        <p:spPr>
          <a:xfrm>
            <a:off x="9233388" y="18357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258" name="Google Shape;1258;g11ed1d28011_1_35"/>
          <p:cNvPicPr preferRelativeResize="0"/>
          <p:nvPr/>
        </p:nvPicPr>
        <p:blipFill>
          <a:blip r:embed="rId5">
            <a:alphaModFix/>
          </a:blip>
          <a:stretch>
            <a:fillRect/>
          </a:stretch>
        </p:blipFill>
        <p:spPr>
          <a:xfrm>
            <a:off x="9417846" y="3435163"/>
            <a:ext cx="2631129" cy="252853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pic>
        <p:nvPicPr>
          <p:cNvPr id="1264" name="Google Shape;1264;g11ed1d28011_1_54"/>
          <p:cNvPicPr preferRelativeResize="0"/>
          <p:nvPr/>
        </p:nvPicPr>
        <p:blipFill>
          <a:blip r:embed="rId3">
            <a:alphaModFix/>
          </a:blip>
          <a:stretch>
            <a:fillRect/>
          </a:stretch>
        </p:blipFill>
        <p:spPr>
          <a:xfrm>
            <a:off x="93424" y="2236075"/>
            <a:ext cx="5113276" cy="4657849"/>
          </a:xfrm>
          <a:prstGeom prst="rect">
            <a:avLst/>
          </a:prstGeom>
          <a:noFill/>
          <a:ln>
            <a:noFill/>
          </a:ln>
        </p:spPr>
      </p:pic>
      <p:sp>
        <p:nvSpPr>
          <p:cNvPr id="1265" name="Google Shape;1265;g11ed1d28011_1_54"/>
          <p:cNvSpPr txBox="1"/>
          <p:nvPr/>
        </p:nvSpPr>
        <p:spPr>
          <a:xfrm>
            <a:off x="0" y="999725"/>
            <a:ext cx="51132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The mechanism of profile generation and upload requires specific node </a:t>
            </a:r>
            <a:r>
              <a:rPr lang="en-US" sz="1100">
                <a:solidFill>
                  <a:schemeClr val="dk1"/>
                </a:solidFill>
              </a:rPr>
              <a:t>template</a:t>
            </a:r>
            <a:r>
              <a:rPr lang="en-US" sz="1100">
                <a:solidFill>
                  <a:schemeClr val="dk1"/>
                </a:solidFill>
              </a:rPr>
              <a:t> in the CBA definition. In our case, it comes with the declaration of two profiles: one </a:t>
            </a:r>
            <a:r>
              <a:rPr b="1" lang="en-US" sz="1100">
                <a:solidFill>
                  <a:schemeClr val="dk1"/>
                </a:solidFill>
              </a:rPr>
              <a:t>static</a:t>
            </a:r>
            <a:r>
              <a:rPr lang="en-US" sz="1100">
                <a:solidFill>
                  <a:schemeClr val="dk1"/>
                </a:solidFill>
              </a:rPr>
              <a:t> </a:t>
            </a:r>
            <a:r>
              <a:rPr i="1" lang="en-US" sz="1100">
                <a:solidFill>
                  <a:schemeClr val="dk1"/>
                </a:solidFill>
              </a:rPr>
              <a:t>vfw-cnf-cds-base-profile</a:t>
            </a:r>
            <a:r>
              <a:rPr lang="en-US" sz="1100">
                <a:solidFill>
                  <a:schemeClr val="dk1"/>
                </a:solidFill>
              </a:rPr>
              <a:t> in a form of an </a:t>
            </a:r>
            <a:r>
              <a:rPr b="1" lang="en-US" sz="1100">
                <a:solidFill>
                  <a:schemeClr val="dk1"/>
                </a:solidFill>
              </a:rPr>
              <a:t>archive</a:t>
            </a:r>
            <a:r>
              <a:rPr lang="en-US" sz="1100">
                <a:solidFill>
                  <a:schemeClr val="dk1"/>
                </a:solidFill>
              </a:rPr>
              <a:t> and the second </a:t>
            </a:r>
            <a:r>
              <a:rPr b="1" lang="en-US" sz="1100">
                <a:solidFill>
                  <a:schemeClr val="dk1"/>
                </a:solidFill>
              </a:rPr>
              <a:t>complex</a:t>
            </a:r>
            <a:r>
              <a:rPr lang="en-US" sz="1100">
                <a:solidFill>
                  <a:schemeClr val="dk1"/>
                </a:solidFill>
              </a:rPr>
              <a:t> </a:t>
            </a:r>
            <a:r>
              <a:rPr i="1" lang="en-US" sz="1100">
                <a:solidFill>
                  <a:schemeClr val="dk1"/>
                </a:solidFill>
              </a:rPr>
              <a:t>vfw-cnf-cds-vpkg-profile</a:t>
            </a:r>
            <a:r>
              <a:rPr lang="en-US" sz="1100">
                <a:solidFill>
                  <a:schemeClr val="dk1"/>
                </a:solidFill>
              </a:rPr>
              <a:t> in a form of a </a:t>
            </a:r>
            <a:r>
              <a:rPr b="1" lang="en-US" sz="1100">
                <a:solidFill>
                  <a:schemeClr val="dk1"/>
                </a:solidFill>
              </a:rPr>
              <a:t>folder</a:t>
            </a:r>
            <a:r>
              <a:rPr lang="en-US" sz="1100">
                <a:solidFill>
                  <a:schemeClr val="dk1"/>
                </a:solidFill>
              </a:rPr>
              <a:t> for processing and profile generation. Below is the example of the definition of node type for execution of the profile upload operation.</a:t>
            </a:r>
            <a:endParaRPr/>
          </a:p>
        </p:txBody>
      </p:sp>
      <p:sp>
        <p:nvSpPr>
          <p:cNvPr id="1266" name="Google Shape;1266;g11ed1d28011_1_54"/>
          <p:cNvSpPr txBox="1"/>
          <p:nvPr/>
        </p:nvSpPr>
        <p:spPr>
          <a:xfrm>
            <a:off x="5307000" y="999725"/>
            <a:ext cx="66150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t>For </a:t>
            </a:r>
            <a:r>
              <a:rPr lang="en-US" sz="1100"/>
              <a:t>complex profile we need a pair of profile folder and mapping file with a declaration of the parameters that CDS needs to resolve first, before the Velocity templating is applied to the .vtl files present in the profile content. After Velocity templating the .vtl extensions will be dropped from the file names. </a:t>
            </a:r>
            <a:endParaRPr sz="1100"/>
          </a:p>
          <a:p>
            <a:pPr indent="0" lvl="0" marL="0" rtl="0" algn="l">
              <a:lnSpc>
                <a:spcPct val="115000"/>
              </a:lnSpc>
              <a:spcBef>
                <a:spcPts val="1200"/>
              </a:spcBef>
              <a:spcAft>
                <a:spcPts val="1200"/>
              </a:spcAft>
              <a:buNone/>
            </a:pPr>
            <a:r>
              <a:rPr lang="en-US" sz="1100"/>
              <a:t>MANIFEST file contain the list of final names of the files to be included into the profile.</a:t>
            </a:r>
            <a:endParaRPr sz="1100"/>
          </a:p>
        </p:txBody>
      </p:sp>
      <p:pic>
        <p:nvPicPr>
          <p:cNvPr id="1267" name="Google Shape;1267;g11ed1d28011_1_54"/>
          <p:cNvPicPr preferRelativeResize="0"/>
          <p:nvPr/>
        </p:nvPicPr>
        <p:blipFill>
          <a:blip r:embed="rId4">
            <a:alphaModFix/>
          </a:blip>
          <a:stretch>
            <a:fillRect/>
          </a:stretch>
        </p:blipFill>
        <p:spPr>
          <a:xfrm>
            <a:off x="5396475" y="2302450"/>
            <a:ext cx="6680499" cy="2867077"/>
          </a:xfrm>
          <a:prstGeom prst="rect">
            <a:avLst/>
          </a:prstGeom>
          <a:noFill/>
          <a:ln>
            <a:noFill/>
          </a:ln>
        </p:spPr>
      </p:pic>
      <p:sp>
        <p:nvSpPr>
          <p:cNvPr id="1268" name="Google Shape;1268;g11ed1d28011_1_54"/>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sp>
        <p:nvSpPr>
          <p:cNvPr id="1269" name="Google Shape;1269;g11ed1d28011_1_54"/>
          <p:cNvSpPr txBox="1"/>
          <p:nvPr/>
        </p:nvSpPr>
        <p:spPr>
          <a:xfrm>
            <a:off x="5232250" y="5549925"/>
            <a:ext cx="68112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1100">
                <a:solidFill>
                  <a:schemeClr val="dk1"/>
                </a:solidFill>
              </a:rPr>
              <a:t>The </a:t>
            </a:r>
            <a:r>
              <a:rPr i="1" lang="en-US" sz="1100">
                <a:solidFill>
                  <a:schemeClr val="dk1"/>
                </a:solidFill>
              </a:rPr>
              <a:t>component-k8s-profile-upload</a:t>
            </a:r>
            <a:r>
              <a:rPr lang="en-US" sz="1100">
                <a:solidFill>
                  <a:schemeClr val="dk1"/>
                </a:solidFill>
              </a:rPr>
              <a:t> that stands behind the profile uploading mechanism has input parameters that can be passed directly (checked in the first order) or can be taken from the </a:t>
            </a:r>
            <a:r>
              <a:rPr i="1" lang="en-US" sz="1100">
                <a:solidFill>
                  <a:schemeClr val="dk1"/>
                </a:solidFill>
              </a:rPr>
              <a:t>resource-assignment-map</a:t>
            </a:r>
            <a:r>
              <a:rPr lang="en-US" sz="1100">
                <a:solidFill>
                  <a:schemeClr val="dk1"/>
                </a:solidFill>
              </a:rPr>
              <a:t> parameter which can be a result of associated </a:t>
            </a:r>
            <a:r>
              <a:rPr i="1" lang="en-US" sz="1100">
                <a:solidFill>
                  <a:schemeClr val="dk1"/>
                </a:solidFill>
              </a:rPr>
              <a:t>component-resource-resolution</a:t>
            </a:r>
            <a:r>
              <a:rPr lang="en-US" sz="1100">
                <a:solidFill>
                  <a:schemeClr val="dk1"/>
                </a:solidFill>
              </a:rPr>
              <a:t> result, like in our case their values are resolved on vf-module level resource assignment.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g11ed1d28011_1_66"/>
          <p:cNvSpPr txBox="1"/>
          <p:nvPr/>
        </p:nvSpPr>
        <p:spPr>
          <a:xfrm>
            <a:off x="168175" y="996825"/>
            <a:ext cx="11557800" cy="11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K8sConfigTemplateComponent</a:t>
            </a:r>
            <a:r>
              <a:rPr lang="en-US" sz="1100">
                <a:solidFill>
                  <a:schemeClr val="dk1"/>
                </a:solidFill>
              </a:rPr>
              <a:t> (component-k8s-config-template) - </a:t>
            </a:r>
            <a:r>
              <a:rPr b="1" lang="en-US" sz="1100">
                <a:solidFill>
                  <a:schemeClr val="dk1"/>
                </a:solidFill>
              </a:rPr>
              <a:t>Post Instantiation for configuration (Note: </a:t>
            </a:r>
            <a:r>
              <a:rPr lang="en-US" sz="1200">
                <a:solidFill>
                  <a:schemeClr val="dk1"/>
                </a:solidFill>
              </a:rPr>
              <a:t>component-k8s-profile-upload usage was during instantiation)</a:t>
            </a:r>
            <a:endParaRPr b="1" sz="900">
              <a:solidFill>
                <a:schemeClr val="dk1"/>
              </a:solidFill>
            </a:endParaRPr>
          </a:p>
          <a:p>
            <a:pPr indent="0" lvl="0" marL="0" rtl="0" algn="l">
              <a:lnSpc>
                <a:spcPct val="115000"/>
              </a:lnSpc>
              <a:spcBef>
                <a:spcPts val="1200"/>
              </a:spcBef>
              <a:spcAft>
                <a:spcPts val="1200"/>
              </a:spcAft>
              <a:buNone/>
            </a:pPr>
            <a:r>
              <a:rPr lang="en-US" sz="1100">
                <a:solidFill>
                  <a:schemeClr val="dk1"/>
                </a:solidFill>
              </a:rPr>
              <a:t>It </a:t>
            </a:r>
            <a:r>
              <a:rPr b="1" lang="en-US" sz="1100">
                <a:solidFill>
                  <a:schemeClr val="dk1"/>
                </a:solidFill>
              </a:rPr>
              <a:t>prepares</a:t>
            </a:r>
            <a:r>
              <a:rPr lang="en-US" sz="1100">
                <a:solidFill>
                  <a:schemeClr val="dk1"/>
                </a:solidFill>
              </a:rPr>
              <a:t> the </a:t>
            </a:r>
            <a:r>
              <a:rPr b="1" lang="en-US" sz="1100">
                <a:solidFill>
                  <a:schemeClr val="dk1"/>
                </a:solidFill>
              </a:rPr>
              <a:t>configuration template</a:t>
            </a:r>
            <a:r>
              <a:rPr lang="en-US" sz="1100">
                <a:solidFill>
                  <a:schemeClr val="dk1"/>
                </a:solidFill>
              </a:rPr>
              <a:t> and </a:t>
            </a:r>
            <a:r>
              <a:rPr b="1" lang="en-US" sz="1100">
                <a:solidFill>
                  <a:schemeClr val="dk1"/>
                </a:solidFill>
              </a:rPr>
              <a:t>uploads</a:t>
            </a:r>
            <a:r>
              <a:rPr lang="en-US" sz="1100">
                <a:solidFill>
                  <a:schemeClr val="dk1"/>
                </a:solidFill>
              </a:rPr>
              <a:t> it to </a:t>
            </a:r>
            <a:r>
              <a:rPr b="1" lang="en-US" sz="1100">
                <a:solidFill>
                  <a:schemeClr val="dk1"/>
                </a:solidFill>
              </a:rPr>
              <a:t>k8splugin</a:t>
            </a:r>
            <a:r>
              <a:rPr lang="en-US" sz="1100">
                <a:solidFill>
                  <a:schemeClr val="dk1"/>
                </a:solidFill>
              </a:rPr>
              <a:t>. In consequence, it may be used later on for instatiation of the configuration.. The configuration template has a form of Helm package. When k8s plugin do configuration, it creates or may replace existing resources deployed on k8s cluster. In our case the configuration template is used to provide alternative way of upload of the additional ssh-service but it coud be used to modify configmap of vfw or vpkg vf-modules.</a:t>
            </a:r>
            <a:endParaRPr sz="1100">
              <a:solidFill>
                <a:schemeClr val="dk1"/>
              </a:solidFill>
            </a:endParaRPr>
          </a:p>
        </p:txBody>
      </p:sp>
      <p:sp>
        <p:nvSpPr>
          <p:cNvPr id="1276" name="Google Shape;1276;g11ed1d28011_1_66"/>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sp>
        <p:nvSpPr>
          <p:cNvPr id="1277" name="Google Shape;1277;g11ed1d28011_1_66"/>
          <p:cNvSpPr txBox="1"/>
          <p:nvPr/>
        </p:nvSpPr>
        <p:spPr>
          <a:xfrm>
            <a:off x="93425" y="2088825"/>
            <a:ext cx="1185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In order to provide configuration instantiation capability standard </a:t>
            </a:r>
            <a:r>
              <a:rPr i="1" lang="en-US" sz="1100">
                <a:solidFill>
                  <a:schemeClr val="dk1"/>
                </a:solidFill>
              </a:rPr>
              <a:t>config-assign</a:t>
            </a:r>
            <a:r>
              <a:rPr lang="en-US" sz="1100">
                <a:solidFill>
                  <a:schemeClr val="dk1"/>
                </a:solidFill>
              </a:rPr>
              <a:t> and </a:t>
            </a:r>
            <a:r>
              <a:rPr i="1" lang="en-US" sz="1100">
                <a:solidFill>
                  <a:schemeClr val="dk1"/>
                </a:solidFill>
              </a:rPr>
              <a:t>config-deploy</a:t>
            </a:r>
            <a:r>
              <a:rPr lang="en-US" sz="1100">
                <a:solidFill>
                  <a:schemeClr val="dk1"/>
                </a:solidFill>
              </a:rPr>
              <a:t> workflows have been changed into imperative workflows with first step responsible for collection of information for configuration templating</a:t>
            </a:r>
            <a:endParaRPr/>
          </a:p>
        </p:txBody>
      </p:sp>
      <p:pic>
        <p:nvPicPr>
          <p:cNvPr id="1278" name="Google Shape;1278;g11ed1d28011_1_66"/>
          <p:cNvPicPr preferRelativeResize="0"/>
          <p:nvPr/>
        </p:nvPicPr>
        <p:blipFill>
          <a:blip r:embed="rId3">
            <a:alphaModFix/>
          </a:blip>
          <a:stretch>
            <a:fillRect/>
          </a:stretch>
        </p:blipFill>
        <p:spPr>
          <a:xfrm>
            <a:off x="93425" y="2546025"/>
            <a:ext cx="5754498" cy="4311975"/>
          </a:xfrm>
          <a:prstGeom prst="rect">
            <a:avLst/>
          </a:prstGeom>
          <a:noFill/>
          <a:ln>
            <a:noFill/>
          </a:ln>
        </p:spPr>
      </p:pic>
      <p:pic>
        <p:nvPicPr>
          <p:cNvPr id="1279" name="Google Shape;1279;g11ed1d28011_1_66"/>
          <p:cNvPicPr preferRelativeResize="0"/>
          <p:nvPr/>
        </p:nvPicPr>
        <p:blipFill>
          <a:blip r:embed="rId4">
            <a:alphaModFix/>
          </a:blip>
          <a:stretch>
            <a:fillRect/>
          </a:stretch>
        </p:blipFill>
        <p:spPr>
          <a:xfrm>
            <a:off x="5916225" y="2546025"/>
            <a:ext cx="5508000" cy="43119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g11ed1d28011_1_84"/>
          <p:cNvPicPr preferRelativeResize="0"/>
          <p:nvPr/>
        </p:nvPicPr>
        <p:blipFill>
          <a:blip r:embed="rId3">
            <a:alphaModFix/>
          </a:blip>
          <a:stretch>
            <a:fillRect/>
          </a:stretch>
        </p:blipFill>
        <p:spPr>
          <a:xfrm>
            <a:off x="3058175" y="1077400"/>
            <a:ext cx="5346326" cy="5649801"/>
          </a:xfrm>
          <a:prstGeom prst="rect">
            <a:avLst/>
          </a:prstGeom>
          <a:noFill/>
          <a:ln>
            <a:noFill/>
          </a:ln>
        </p:spPr>
      </p:pic>
      <p:sp>
        <p:nvSpPr>
          <p:cNvPr id="1286" name="Google Shape;1286;g11ed1d28011_1_84"/>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ONAP Specific Workflows</a:t>
            </a:r>
            <a:endParaRPr sz="3600">
              <a:solidFill>
                <a:srgbClr val="FFFFFF"/>
              </a:solidFill>
            </a:endParaRPr>
          </a:p>
          <a:p>
            <a:pPr indent="0" lvl="0" marL="0" marR="0" rtl="0" algn="l">
              <a:spcBef>
                <a:spcPts val="0"/>
              </a:spcBef>
              <a:spcAft>
                <a:spcPts val="0"/>
              </a:spcAft>
              <a:buNone/>
            </a:pPr>
            <a:r>
              <a:rPr lang="en-US" sz="2000">
                <a:solidFill>
                  <a:schemeClr val="lt1"/>
                </a:solidFill>
              </a:rPr>
              <a:t>CNF Use Case - vFW CNF with CDS</a:t>
            </a:r>
            <a:endParaRPr sz="20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g121a5b34139_4_0"/>
          <p:cNvPicPr preferRelativeResize="0"/>
          <p:nvPr/>
        </p:nvPicPr>
        <p:blipFill>
          <a:blip r:embed="rId3">
            <a:alphaModFix/>
          </a:blip>
          <a:stretch>
            <a:fillRect/>
          </a:stretch>
        </p:blipFill>
        <p:spPr>
          <a:xfrm>
            <a:off x="92675" y="1594925"/>
            <a:ext cx="6344074" cy="4026699"/>
          </a:xfrm>
          <a:prstGeom prst="rect">
            <a:avLst/>
          </a:prstGeom>
          <a:noFill/>
          <a:ln>
            <a:noFill/>
          </a:ln>
        </p:spPr>
      </p:pic>
      <p:pic>
        <p:nvPicPr>
          <p:cNvPr id="1293" name="Google Shape;1293;g121a5b34139_4_0"/>
          <p:cNvPicPr preferRelativeResize="0"/>
          <p:nvPr/>
        </p:nvPicPr>
        <p:blipFill>
          <a:blip r:embed="rId4">
            <a:alphaModFix/>
          </a:blip>
          <a:stretch>
            <a:fillRect/>
          </a:stretch>
        </p:blipFill>
        <p:spPr>
          <a:xfrm>
            <a:off x="6572299" y="1594925"/>
            <a:ext cx="5450450" cy="3931660"/>
          </a:xfrm>
          <a:prstGeom prst="rect">
            <a:avLst/>
          </a:prstGeom>
          <a:noFill/>
          <a:ln>
            <a:noFill/>
          </a:ln>
        </p:spPr>
      </p:pic>
      <p:sp>
        <p:nvSpPr>
          <p:cNvPr id="1294" name="Google Shape;1294;g121a5b34139_4_0"/>
          <p:cNvSpPr txBox="1"/>
          <p:nvPr/>
        </p:nvSpPr>
        <p:spPr>
          <a:xfrm>
            <a:off x="8922125" y="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https://wiki.lfnetworking.org/download/attachments/15630468/201906_ONAP-DDF_5G%20Provisioning%20management%20service%20to%20NRM.pdf?version=1&amp;modificationDate=1560825902000&amp;api=v2</a:t>
            </a:r>
            <a:endParaRPr sz="1000"/>
          </a:p>
        </p:txBody>
      </p:sp>
      <p:sp>
        <p:nvSpPr>
          <p:cNvPr id="1295" name="Google Shape;1295;g121a5b34139_4_0"/>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al"/>
                <a:ea typeface="Arial"/>
                <a:cs typeface="Arial"/>
                <a:sym typeface="Arial"/>
              </a:rPr>
              <a:t>ONAP Specific Workflows</a:t>
            </a:r>
            <a:endParaRPr b="0" i="0" sz="3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en-US" sz="2000">
                <a:solidFill>
                  <a:schemeClr val="lt1"/>
                </a:solidFill>
              </a:rPr>
              <a:t>5G</a:t>
            </a:r>
            <a:r>
              <a:rPr b="0" i="0" lang="en-US" sz="2000" u="none" cap="none" strike="noStrike">
                <a:solidFill>
                  <a:schemeClr val="lt1"/>
                </a:solidFill>
                <a:latin typeface="Arial"/>
                <a:ea typeface="Arial"/>
                <a:cs typeface="Arial"/>
                <a:sym typeface="Arial"/>
              </a:rPr>
              <a:t> Use Case</a:t>
            </a:r>
            <a:endParaRPr b="0" i="0" sz="2000" u="none" cap="none" strike="noStrike">
              <a:solidFill>
                <a:srgbClr val="FFFFFF"/>
              </a:solidFill>
              <a:latin typeface="Arial"/>
              <a:ea typeface="Arial"/>
              <a:cs typeface="Arial"/>
              <a:sym typeface="Arial"/>
            </a:endParaRPr>
          </a:p>
        </p:txBody>
      </p:sp>
      <p:sp>
        <p:nvSpPr>
          <p:cNvPr id="1296" name="Google Shape;1296;g121a5b34139_4_0"/>
          <p:cNvSpPr txBox="1"/>
          <p:nvPr/>
        </p:nvSpPr>
        <p:spPr>
          <a:xfrm>
            <a:off x="7077525" y="1194725"/>
            <a:ext cx="44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5G NRM CM - 5G use case enhancement by Huawei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g11ed1d28011_1_646"/>
          <p:cNvPicPr preferRelativeResize="0"/>
          <p:nvPr/>
        </p:nvPicPr>
        <p:blipFill>
          <a:blip r:embed="rId3">
            <a:alphaModFix/>
          </a:blip>
          <a:stretch>
            <a:fillRect/>
          </a:stretch>
        </p:blipFill>
        <p:spPr>
          <a:xfrm>
            <a:off x="747475" y="967150"/>
            <a:ext cx="10882551" cy="5591124"/>
          </a:xfrm>
          <a:prstGeom prst="rect">
            <a:avLst/>
          </a:prstGeom>
          <a:noFill/>
          <a:ln>
            <a:noFill/>
          </a:ln>
        </p:spPr>
      </p:pic>
      <p:sp>
        <p:nvSpPr>
          <p:cNvPr id="1303" name="Google Shape;1303;g11ed1d28011_1_646"/>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Equinox + Aarna using CDS + EMCO</a:t>
            </a:r>
            <a:endParaRPr b="0" sz="3600" strike="noStrike">
              <a:solidFill>
                <a:srgbClr val="000000"/>
              </a:solidFill>
              <a:latin typeface="Calibri"/>
              <a:ea typeface="Calibri"/>
              <a:cs typeface="Calibri"/>
              <a:sym typeface="Calibri"/>
            </a:endParaRPr>
          </a:p>
        </p:txBody>
      </p:sp>
      <p:sp>
        <p:nvSpPr>
          <p:cNvPr id="1304" name="Google Shape;1304;g11ed1d28011_1_646"/>
          <p:cNvSpPr txBox="1"/>
          <p:nvPr/>
        </p:nvSpPr>
        <p:spPr>
          <a:xfrm>
            <a:off x="8922875" y="198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https://www.youtube.com/watch?v=rvF4a5qpB9E</a:t>
            </a:r>
            <a:endParaRPr>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pic>
        <p:nvPicPr>
          <p:cNvPr id="1310" name="Google Shape;1310;g11ed1d28011_1_656"/>
          <p:cNvPicPr preferRelativeResize="0"/>
          <p:nvPr/>
        </p:nvPicPr>
        <p:blipFill>
          <a:blip r:embed="rId3">
            <a:alphaModFix/>
          </a:blip>
          <a:stretch>
            <a:fillRect/>
          </a:stretch>
        </p:blipFill>
        <p:spPr>
          <a:xfrm>
            <a:off x="3980249" y="1106825"/>
            <a:ext cx="8136825" cy="5664175"/>
          </a:xfrm>
          <a:prstGeom prst="rect">
            <a:avLst/>
          </a:prstGeom>
          <a:noFill/>
          <a:ln>
            <a:noFill/>
          </a:ln>
        </p:spPr>
      </p:pic>
      <p:sp>
        <p:nvSpPr>
          <p:cNvPr id="1311" name="Google Shape;1311;g11ed1d28011_1_656"/>
          <p:cNvSpPr txBox="1"/>
          <p:nvPr/>
        </p:nvSpPr>
        <p:spPr>
          <a:xfrm>
            <a:off x="6381500" y="74750"/>
            <a:ext cx="551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https://pantheon.tech/lightyio-orange-onap-production/</a:t>
            </a:r>
            <a:endParaRPr>
              <a:solidFill>
                <a:schemeClr val="lt1"/>
              </a:solidFill>
            </a:endParaRPr>
          </a:p>
          <a:p>
            <a:pPr indent="0" lvl="0" marL="0" rtl="0" algn="l">
              <a:spcBef>
                <a:spcPts val="0"/>
              </a:spcBef>
              <a:spcAft>
                <a:spcPts val="0"/>
              </a:spcAft>
              <a:buNone/>
            </a:pPr>
            <a:r>
              <a:rPr lang="en-US">
                <a:solidFill>
                  <a:schemeClr val="lt1"/>
                </a:solidFill>
              </a:rPr>
              <a:t>https://www.youtube.com/watch?v=gJLhJujbWMY&amp;t=3s</a:t>
            </a:r>
            <a:endParaRPr>
              <a:solidFill>
                <a:schemeClr val="lt1"/>
              </a:solidFill>
            </a:endParaRPr>
          </a:p>
        </p:txBody>
      </p:sp>
      <p:sp>
        <p:nvSpPr>
          <p:cNvPr id="1312" name="Google Shape;1312;g11ed1d28011_1_656"/>
          <p:cNvSpPr txBox="1"/>
          <p:nvPr/>
        </p:nvSpPr>
        <p:spPr>
          <a:xfrm>
            <a:off x="74750" y="1223975"/>
            <a:ext cx="3840000" cy="558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100">
                <a:solidFill>
                  <a:schemeClr val="dk1"/>
                </a:solidFill>
              </a:rPr>
              <a:t>Orange Egypt: ONAP Production Deployment</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Orange Egypt uses ONAP as a northbound, higher-level orchestration, for </a:t>
            </a:r>
            <a:r>
              <a:rPr b="1" lang="en-US" sz="1100">
                <a:solidFill>
                  <a:schemeClr val="dk1"/>
                </a:solidFill>
              </a:rPr>
              <a:t>L3VPN</a:t>
            </a:r>
            <a:r>
              <a:rPr lang="en-US" sz="1100">
                <a:solidFill>
                  <a:schemeClr val="dk1"/>
                </a:solidFill>
              </a:rPr>
              <a:t> service provisioning.</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 user leverages a GUI to enter network service parameters. The request is then submitted to the </a:t>
            </a:r>
            <a:r>
              <a:rPr b="1" lang="en-US" sz="1100">
                <a:solidFill>
                  <a:schemeClr val="dk1"/>
                </a:solidFill>
              </a:rPr>
              <a:t>ONAP Service Orchestrator</a:t>
            </a:r>
            <a:r>
              <a:rPr lang="en-US" sz="1100">
                <a:solidFill>
                  <a:schemeClr val="dk1"/>
                </a:solidFill>
              </a:rPr>
              <a:t> (SO), powered by</a:t>
            </a: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Camunda‘s BPMN</a:t>
            </a:r>
            <a:r>
              <a:rPr lang="en-US" sz="1100">
                <a:solidFill>
                  <a:schemeClr val="dk1"/>
                </a:solidFill>
              </a:rPr>
              <a:t> workflow engine, through a REST API and custom-designed workflow is executed.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Afterward, an instantiated ONAP SO workflow triggers the</a:t>
            </a:r>
            <a:r>
              <a:rPr lang="en-US" sz="1100">
                <a:solidFill>
                  <a:schemeClr val="dk1"/>
                </a:solidFill>
                <a:uFill>
                  <a:noFill/>
                </a:uFill>
                <a:hlinkClick r:id="rId6">
                  <a:extLst>
                    <a:ext uri="{A12FA001-AC4F-418D-AE19-62706E023703}">
                      <ahyp:hlinkClr val="tx"/>
                    </a:ext>
                  </a:extLst>
                </a:hlinkClick>
              </a:rPr>
              <a:t> </a:t>
            </a:r>
            <a:r>
              <a:rPr b="1" lang="en-US" sz="1100" u="sng">
                <a:solidFill>
                  <a:schemeClr val="hlink"/>
                </a:solidFill>
                <a:hlinkClick r:id="rId7"/>
              </a:rPr>
              <a:t>ONAP Controller Design Studio</a:t>
            </a:r>
            <a:r>
              <a:rPr lang="en-US" sz="1100">
                <a:solidFill>
                  <a:schemeClr val="dk1"/>
                </a:solidFill>
              </a:rPr>
              <a:t> (CDS) using a REST API to run custom blueprint packages to start the provisioning of L3VPN network services.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In this production deployment, lighty.io is used for </a:t>
            </a:r>
            <a:r>
              <a:rPr b="1" lang="en-US" sz="1100">
                <a:solidFill>
                  <a:schemeClr val="dk1"/>
                </a:solidFill>
              </a:rPr>
              <a:t>communication</a:t>
            </a:r>
            <a:r>
              <a:rPr lang="en-US" sz="1100">
                <a:solidFill>
                  <a:schemeClr val="dk1"/>
                </a:solidFill>
              </a:rPr>
              <a:t> between CDS and</a:t>
            </a:r>
            <a:r>
              <a:rPr lang="en-US" sz="1100">
                <a:solidFill>
                  <a:schemeClr val="dk1"/>
                </a:solidFill>
                <a:uFill>
                  <a:noFill/>
                </a:uFill>
                <a:hlinkClick r:id="rId8">
                  <a:extLst>
                    <a:ext uri="{A12FA001-AC4F-418D-AE19-62706E023703}">
                      <ahyp:hlinkClr val="tx"/>
                    </a:ext>
                  </a:extLst>
                </a:hlinkClick>
              </a:rPr>
              <a:t> </a:t>
            </a:r>
            <a:r>
              <a:rPr lang="en-US" sz="1100" u="sng">
                <a:solidFill>
                  <a:schemeClr val="hlink"/>
                </a:solidFill>
                <a:hlinkClick r:id="rId9"/>
              </a:rPr>
              <a:t>Cisco NSO</a:t>
            </a:r>
            <a:r>
              <a:rPr lang="en-US" sz="1100">
                <a:solidFill>
                  <a:schemeClr val="dk1"/>
                </a:solidFill>
              </a:rPr>
              <a:t>. The application used</a:t>
            </a:r>
            <a:r>
              <a:rPr lang="en-US" sz="1100">
                <a:solidFill>
                  <a:schemeClr val="dk1"/>
                </a:solidFill>
                <a:uFill>
                  <a:noFill/>
                </a:uFill>
                <a:hlinkClick r:id="rId10">
                  <a:extLst>
                    <a:ext uri="{A12FA001-AC4F-418D-AE19-62706E023703}">
                      <ahyp:hlinkClr val="tx"/>
                    </a:ext>
                  </a:extLst>
                </a:hlinkClick>
              </a:rPr>
              <a:t> </a:t>
            </a:r>
            <a:r>
              <a:rPr lang="en-US" sz="1100" u="sng">
                <a:solidFill>
                  <a:schemeClr val="hlink"/>
                </a:solidFill>
                <a:hlinkClick r:id="rId11"/>
              </a:rPr>
              <a:t>in the ONAP production deployment is </a:t>
            </a:r>
            <a:r>
              <a:rPr b="1" lang="en-US" sz="1100" u="sng">
                <a:solidFill>
                  <a:schemeClr val="hlink"/>
                </a:solidFill>
                <a:hlinkClick r:id="rId12"/>
              </a:rPr>
              <a:t>lighty-RNC</a:t>
            </a:r>
            <a:r>
              <a:rPr lang="en-US" sz="1100">
                <a:solidFill>
                  <a:schemeClr val="dk1"/>
                </a:solidFill>
              </a:rPr>
              <a:t> – a pre-packaged container image, providing a RESTCONF-NETCONF bridge.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CDS assigns required resources (IP + VLAN) from </a:t>
            </a:r>
            <a:r>
              <a:rPr b="1" lang="en-US" sz="1100">
                <a:solidFill>
                  <a:schemeClr val="dk1"/>
                </a:solidFill>
              </a:rPr>
              <a:t>NETBOX and lighty.io</a:t>
            </a:r>
            <a:r>
              <a:rPr lang="en-US" sz="1100">
                <a:solidFill>
                  <a:schemeClr val="dk1"/>
                </a:solidFill>
              </a:rPr>
              <a:t> secret from Vault. After successful allocation of needed resources by CDS, lighty.io then </a:t>
            </a:r>
            <a:r>
              <a:rPr b="1" lang="en-US" sz="1100">
                <a:solidFill>
                  <a:schemeClr val="dk1"/>
                </a:solidFill>
              </a:rPr>
              <a:t>sends the information</a:t>
            </a:r>
            <a:r>
              <a:rPr lang="en-US" sz="1100">
                <a:solidFill>
                  <a:schemeClr val="dk1"/>
                </a:solidFill>
              </a:rPr>
              <a:t> to</a:t>
            </a:r>
            <a:r>
              <a:rPr lang="en-US" sz="1100">
                <a:solidFill>
                  <a:schemeClr val="dk1"/>
                </a:solidFill>
                <a:uFill>
                  <a:noFill/>
                </a:uFill>
                <a:hlinkClick r:id="rId13">
                  <a:extLst>
                    <a:ext uri="{A12FA001-AC4F-418D-AE19-62706E023703}">
                      <ahyp:hlinkClr val="tx"/>
                    </a:ext>
                  </a:extLst>
                </a:hlinkClick>
              </a:rPr>
              <a:t> </a:t>
            </a:r>
            <a:r>
              <a:rPr lang="en-US" sz="1100" u="sng">
                <a:solidFill>
                  <a:schemeClr val="hlink"/>
                </a:solidFill>
                <a:hlinkClick r:id="rId14"/>
              </a:rPr>
              <a:t>Cisco NSO</a:t>
            </a:r>
            <a:r>
              <a:rPr lang="en-US" sz="1100">
                <a:solidFill>
                  <a:schemeClr val="dk1"/>
                </a:solidFill>
              </a:rPr>
              <a:t> to configure devices via a NETCONF session.</a:t>
            </a:r>
            <a:endParaRPr sz="1100">
              <a:solidFill>
                <a:schemeClr val="dk1"/>
              </a:solidFill>
            </a:endParaRPr>
          </a:p>
          <a:p>
            <a:pPr indent="0" lvl="0" marL="0" rtl="0" algn="l">
              <a:spcBef>
                <a:spcPts val="1200"/>
              </a:spcBef>
              <a:spcAft>
                <a:spcPts val="0"/>
              </a:spcAft>
              <a:buNone/>
            </a:pPr>
            <a:r>
              <a:t/>
            </a:r>
            <a:endParaRPr/>
          </a:p>
        </p:txBody>
      </p:sp>
      <p:sp>
        <p:nvSpPr>
          <p:cNvPr id="1313" name="Google Shape;1313;g11ed1d28011_1_656"/>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Orange using CDS</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fontScale="94000" lnSpcReduction="10000"/>
          </a:bodyPr>
          <a:lstStyle/>
          <a:p>
            <a:pPr indent="0" lvl="0" marL="0" marR="0" rtl="0" algn="l">
              <a:lnSpc>
                <a:spcPct val="90000"/>
              </a:lnSpc>
              <a:spcBef>
                <a:spcPts val="0"/>
              </a:spcBef>
              <a:spcAft>
                <a:spcPts val="0"/>
              </a:spcAft>
              <a:buNone/>
            </a:pPr>
            <a:r>
              <a:rPr b="1" i="0" lang="en-US" sz="3600" u="none" cap="none" strike="noStrike">
                <a:solidFill>
                  <a:srgbClr val="FFFFFF"/>
                </a:solidFill>
                <a:latin typeface="Arial"/>
                <a:ea typeface="Arial"/>
                <a:cs typeface="Arial"/>
                <a:sym typeface="Arial"/>
              </a:rPr>
              <a:t>C</a:t>
            </a:r>
            <a:r>
              <a:rPr b="1" lang="en-US" sz="3600">
                <a:solidFill>
                  <a:srgbClr val="FFFFFF"/>
                </a:solidFill>
              </a:rPr>
              <a:t>DS</a:t>
            </a:r>
            <a:r>
              <a:rPr b="1" i="0" lang="en-US" sz="3600" u="none" cap="none" strike="noStrike">
                <a:solidFill>
                  <a:srgbClr val="FFFFFF"/>
                </a:solidFill>
                <a:latin typeface="Arial"/>
                <a:ea typeface="Arial"/>
                <a:cs typeface="Arial"/>
                <a:sym typeface="Arial"/>
              </a:rPr>
              <a:t> Data Flow</a:t>
            </a:r>
            <a:endParaRPr b="0" i="0" sz="3600" u="none" cap="none" strike="noStrike">
              <a:solidFill>
                <a:srgbClr val="000000"/>
              </a:solidFill>
              <a:latin typeface="Calibri"/>
              <a:ea typeface="Calibri"/>
              <a:cs typeface="Calibri"/>
              <a:sym typeface="Calibri"/>
            </a:endParaRPr>
          </a:p>
        </p:txBody>
      </p:sp>
      <p:sp>
        <p:nvSpPr>
          <p:cNvPr id="243" name="Google Shape;243;p4"/>
          <p:cNvSpPr/>
          <p:nvPr/>
        </p:nvSpPr>
        <p:spPr>
          <a:xfrm>
            <a:off x="84100" y="6012400"/>
            <a:ext cx="467100" cy="37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p:txBody>
      </p:sp>
      <p:sp>
        <p:nvSpPr>
          <p:cNvPr id="244" name="Google Shape;244;p4"/>
          <p:cNvSpPr/>
          <p:nvPr/>
        </p:nvSpPr>
        <p:spPr>
          <a:xfrm>
            <a:off x="3048825" y="6012388"/>
            <a:ext cx="467100" cy="37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p:txBody>
      </p:sp>
      <p:sp>
        <p:nvSpPr>
          <p:cNvPr id="245" name="Google Shape;245;p4"/>
          <p:cNvSpPr/>
          <p:nvPr/>
        </p:nvSpPr>
        <p:spPr>
          <a:xfrm>
            <a:off x="6387300" y="6062013"/>
            <a:ext cx="467100" cy="37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a:t>
            </a:r>
            <a:endParaRPr/>
          </a:p>
        </p:txBody>
      </p:sp>
      <p:sp>
        <p:nvSpPr>
          <p:cNvPr id="246" name="Google Shape;246;p4"/>
          <p:cNvSpPr/>
          <p:nvPr/>
        </p:nvSpPr>
        <p:spPr>
          <a:xfrm>
            <a:off x="9249250" y="6062013"/>
            <a:ext cx="467100" cy="37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a:t>
            </a:r>
            <a:endParaRPr/>
          </a:p>
        </p:txBody>
      </p:sp>
      <p:sp>
        <p:nvSpPr>
          <p:cNvPr id="247" name="Google Shape;247;p4"/>
          <p:cNvSpPr txBox="1"/>
          <p:nvPr/>
        </p:nvSpPr>
        <p:spPr>
          <a:xfrm>
            <a:off x="541925" y="5751125"/>
            <a:ext cx="213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Starter/Bootstrapping Packs are loaded to DB during startup</a:t>
            </a:r>
            <a:endParaRPr/>
          </a:p>
        </p:txBody>
      </p:sp>
      <p:sp>
        <p:nvSpPr>
          <p:cNvPr id="248" name="Google Shape;248;p4"/>
          <p:cNvSpPr txBox="1"/>
          <p:nvPr/>
        </p:nvSpPr>
        <p:spPr>
          <a:xfrm>
            <a:off x="3513725" y="5903525"/>
            <a:ext cx="213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 design CBA, Enrich &amp; validate it</a:t>
            </a:r>
            <a:endParaRPr/>
          </a:p>
        </p:txBody>
      </p:sp>
      <p:sp>
        <p:nvSpPr>
          <p:cNvPr id="249" name="Google Shape;249;p4"/>
          <p:cNvSpPr txBox="1"/>
          <p:nvPr/>
        </p:nvSpPr>
        <p:spPr>
          <a:xfrm>
            <a:off x="6866525" y="5903525"/>
            <a:ext cx="213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Validated &amp; Enriched CBA distribution </a:t>
            </a:r>
            <a:endParaRPr/>
          </a:p>
        </p:txBody>
      </p:sp>
      <p:sp>
        <p:nvSpPr>
          <p:cNvPr id="250" name="Google Shape;250;p4"/>
          <p:cNvSpPr txBox="1"/>
          <p:nvPr/>
        </p:nvSpPr>
        <p:spPr>
          <a:xfrm>
            <a:off x="9725775" y="5903525"/>
            <a:ext cx="213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Runtime Execution of CBA</a:t>
            </a:r>
            <a:endParaRPr/>
          </a:p>
        </p:txBody>
      </p:sp>
      <p:grpSp>
        <p:nvGrpSpPr>
          <p:cNvPr id="251" name="Google Shape;251;p4"/>
          <p:cNvGrpSpPr/>
          <p:nvPr/>
        </p:nvGrpSpPr>
        <p:grpSpPr>
          <a:xfrm>
            <a:off x="94167" y="1031912"/>
            <a:ext cx="11947669" cy="4737466"/>
            <a:chOff x="108098" y="1226353"/>
            <a:chExt cx="11947669" cy="4737466"/>
          </a:xfrm>
        </p:grpSpPr>
        <p:cxnSp>
          <p:nvCxnSpPr>
            <p:cNvPr id="252" name="Google Shape;252;p4"/>
            <p:cNvCxnSpPr>
              <a:stCxn id="253" idx="2"/>
              <a:endCxn id="254" idx="0"/>
            </p:cNvCxnSpPr>
            <p:nvPr/>
          </p:nvCxnSpPr>
          <p:spPr>
            <a:xfrm flipH="1">
              <a:off x="1571721" y="2790775"/>
              <a:ext cx="1389900" cy="1016700"/>
            </a:xfrm>
            <a:prstGeom prst="straightConnector1">
              <a:avLst/>
            </a:prstGeom>
            <a:noFill/>
            <a:ln cap="flat" cmpd="sng" w="12700">
              <a:solidFill>
                <a:srgbClr val="000000"/>
              </a:solidFill>
              <a:prstDash val="lgDash"/>
              <a:miter lim="800000"/>
              <a:headEnd len="sm" w="sm" type="none"/>
              <a:tailEnd len="med" w="med" type="triangle"/>
            </a:ln>
          </p:spPr>
        </p:cxnSp>
        <p:cxnSp>
          <p:nvCxnSpPr>
            <p:cNvPr id="255" name="Google Shape;255;p4"/>
            <p:cNvCxnSpPr>
              <a:stCxn id="253" idx="2"/>
              <a:endCxn id="256" idx="1"/>
            </p:cNvCxnSpPr>
            <p:nvPr/>
          </p:nvCxnSpPr>
          <p:spPr>
            <a:xfrm>
              <a:off x="2961621" y="2790775"/>
              <a:ext cx="2274600" cy="1211700"/>
            </a:xfrm>
            <a:prstGeom prst="straightConnector1">
              <a:avLst/>
            </a:prstGeom>
            <a:noFill/>
            <a:ln cap="flat" cmpd="sng" w="12700">
              <a:solidFill>
                <a:srgbClr val="000000"/>
              </a:solidFill>
              <a:prstDash val="lgDash"/>
              <a:miter lim="800000"/>
              <a:headEnd len="sm" w="sm" type="none"/>
              <a:tailEnd len="med" w="med" type="triangle"/>
            </a:ln>
          </p:spPr>
        </p:cxnSp>
        <p:cxnSp>
          <p:nvCxnSpPr>
            <p:cNvPr id="257" name="Google Shape;257;p4"/>
            <p:cNvCxnSpPr>
              <a:stCxn id="258" idx="4"/>
              <a:endCxn id="259" idx="1"/>
            </p:cNvCxnSpPr>
            <p:nvPr/>
          </p:nvCxnSpPr>
          <p:spPr>
            <a:xfrm flipH="1" rot="10800000">
              <a:off x="4470425" y="2851818"/>
              <a:ext cx="763800" cy="1150800"/>
            </a:xfrm>
            <a:prstGeom prst="straightConnector1">
              <a:avLst/>
            </a:prstGeom>
            <a:noFill/>
            <a:ln cap="flat" cmpd="sng" w="12700">
              <a:solidFill>
                <a:srgbClr val="000000"/>
              </a:solidFill>
              <a:prstDash val="lgDash"/>
              <a:miter lim="800000"/>
              <a:headEnd len="sm" w="sm" type="none"/>
              <a:tailEnd len="med" w="med" type="triangle"/>
            </a:ln>
          </p:spPr>
        </p:cxnSp>
        <p:cxnSp>
          <p:nvCxnSpPr>
            <p:cNvPr id="260" name="Google Shape;260;p4"/>
            <p:cNvCxnSpPr>
              <a:stCxn id="261" idx="1"/>
              <a:endCxn id="262" idx="4"/>
            </p:cNvCxnSpPr>
            <p:nvPr/>
          </p:nvCxnSpPr>
          <p:spPr>
            <a:xfrm flipH="1">
              <a:off x="4458571" y="5271773"/>
              <a:ext cx="794100" cy="135600"/>
            </a:xfrm>
            <a:prstGeom prst="straightConnector1">
              <a:avLst/>
            </a:prstGeom>
            <a:noFill/>
            <a:ln cap="flat" cmpd="sng" w="12700">
              <a:solidFill>
                <a:srgbClr val="000000"/>
              </a:solidFill>
              <a:prstDash val="lgDash"/>
              <a:miter lim="800000"/>
              <a:headEnd len="sm" w="sm" type="none"/>
              <a:tailEnd len="med" w="med" type="triangle"/>
            </a:ln>
          </p:spPr>
        </p:cxnSp>
        <p:cxnSp>
          <p:nvCxnSpPr>
            <p:cNvPr id="263" name="Google Shape;263;p4"/>
            <p:cNvCxnSpPr>
              <a:stCxn id="253" idx="2"/>
              <a:endCxn id="262" idx="1"/>
            </p:cNvCxnSpPr>
            <p:nvPr/>
          </p:nvCxnSpPr>
          <p:spPr>
            <a:xfrm>
              <a:off x="2961621" y="2790775"/>
              <a:ext cx="479100" cy="2616600"/>
            </a:xfrm>
            <a:prstGeom prst="straightConnector1">
              <a:avLst/>
            </a:prstGeom>
            <a:noFill/>
            <a:ln cap="flat" cmpd="sng" w="12700">
              <a:solidFill>
                <a:srgbClr val="000000"/>
              </a:solidFill>
              <a:prstDash val="lgDash"/>
              <a:miter lim="800000"/>
              <a:headEnd len="sm" w="sm" type="none"/>
              <a:tailEnd len="med" w="med" type="triangle"/>
            </a:ln>
          </p:spPr>
        </p:cxnSp>
        <p:sp>
          <p:nvSpPr>
            <p:cNvPr id="264" name="Google Shape;264;p4"/>
            <p:cNvSpPr txBox="1"/>
            <p:nvPr/>
          </p:nvSpPr>
          <p:spPr>
            <a:xfrm>
              <a:off x="108098" y="1782864"/>
              <a:ext cx="1200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B050"/>
                  </a:solidFill>
                  <a:latin typeface="Calibri"/>
                  <a:ea typeface="Calibri"/>
                  <a:cs typeface="Calibri"/>
                  <a:sym typeface="Calibri"/>
                </a:rPr>
                <a:t>1A. Developers registers Model Types, &amp; Reusable Dictionaries </a:t>
              </a:r>
              <a:endParaRPr/>
            </a:p>
          </p:txBody>
        </p:sp>
        <p:sp>
          <p:nvSpPr>
            <p:cNvPr id="265" name="Google Shape;265;p4"/>
            <p:cNvSpPr txBox="1"/>
            <p:nvPr/>
          </p:nvSpPr>
          <p:spPr>
            <a:xfrm>
              <a:off x="1031167" y="2842172"/>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C000"/>
                  </a:solidFill>
                  <a:latin typeface="Calibri"/>
                  <a:ea typeface="Calibri"/>
                  <a:cs typeface="Calibri"/>
                  <a:sym typeface="Calibri"/>
                </a:rPr>
                <a:t>2A. User create CBA file</a:t>
              </a:r>
              <a:endParaRPr/>
            </a:p>
          </p:txBody>
        </p:sp>
        <p:cxnSp>
          <p:nvCxnSpPr>
            <p:cNvPr id="266" name="Google Shape;266;p4"/>
            <p:cNvCxnSpPr>
              <a:stCxn id="253" idx="2"/>
              <a:endCxn id="258" idx="1"/>
            </p:cNvCxnSpPr>
            <p:nvPr/>
          </p:nvCxnSpPr>
          <p:spPr>
            <a:xfrm>
              <a:off x="2961621" y="2790775"/>
              <a:ext cx="490800" cy="1211700"/>
            </a:xfrm>
            <a:prstGeom prst="straightConnector1">
              <a:avLst/>
            </a:prstGeom>
            <a:noFill/>
            <a:ln cap="flat" cmpd="sng" w="12700">
              <a:solidFill>
                <a:srgbClr val="000000"/>
              </a:solidFill>
              <a:prstDash val="lgDash"/>
              <a:miter lim="800000"/>
              <a:headEnd len="sm" w="sm" type="none"/>
              <a:tailEnd len="med" w="med" type="triangle"/>
            </a:ln>
          </p:spPr>
        </p:cxnSp>
        <p:grpSp>
          <p:nvGrpSpPr>
            <p:cNvPr id="267" name="Google Shape;267;p4"/>
            <p:cNvGrpSpPr/>
            <p:nvPr/>
          </p:nvGrpSpPr>
          <p:grpSpPr>
            <a:xfrm>
              <a:off x="4939475" y="1994080"/>
              <a:ext cx="7116292" cy="3880500"/>
              <a:chOff x="4939475" y="1994080"/>
              <a:chExt cx="7116292" cy="3880500"/>
            </a:xfrm>
          </p:grpSpPr>
          <p:sp>
            <p:nvSpPr>
              <p:cNvPr id="268" name="Google Shape;268;p4"/>
              <p:cNvSpPr/>
              <p:nvPr/>
            </p:nvSpPr>
            <p:spPr>
              <a:xfrm>
                <a:off x="4975167" y="1994080"/>
                <a:ext cx="7080600" cy="3880500"/>
              </a:xfrm>
              <a:prstGeom prst="roundRect">
                <a:avLst>
                  <a:gd fmla="val 16667" name="adj"/>
                </a:avLst>
              </a:prstGeom>
              <a:noFill/>
              <a:ln cap="flat" cmpd="sng" w="12700">
                <a:solidFill>
                  <a:srgbClr val="42719B"/>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grpSp>
            <p:nvGrpSpPr>
              <p:cNvPr id="269" name="Google Shape;269;p4"/>
              <p:cNvGrpSpPr/>
              <p:nvPr/>
            </p:nvGrpSpPr>
            <p:grpSpPr>
              <a:xfrm>
                <a:off x="10079519" y="4928873"/>
                <a:ext cx="1648200" cy="685800"/>
                <a:chOff x="2683042" y="1660357"/>
                <a:chExt cx="1648200" cy="685800"/>
              </a:xfrm>
            </p:grpSpPr>
            <p:sp>
              <p:nvSpPr>
                <p:cNvPr id="270" name="Google Shape;270;p4"/>
                <p:cNvSpPr/>
                <p:nvPr/>
              </p:nvSpPr>
              <p:spPr>
                <a:xfrm>
                  <a:off x="2683042" y="1660357"/>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71" name="Google Shape;271;p4"/>
                <p:cNvSpPr txBox="1"/>
                <p:nvPr/>
              </p:nvSpPr>
              <p:spPr>
                <a:xfrm>
                  <a:off x="3071039" y="1787813"/>
                  <a:ext cx="8724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Component</a:t>
                  </a:r>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Executor</a:t>
                  </a:r>
                  <a:endParaRPr/>
                </a:p>
              </p:txBody>
            </p:sp>
          </p:grpSp>
          <p:grpSp>
            <p:nvGrpSpPr>
              <p:cNvPr id="272" name="Google Shape;272;p4"/>
              <p:cNvGrpSpPr/>
              <p:nvPr/>
            </p:nvGrpSpPr>
            <p:grpSpPr>
              <a:xfrm>
                <a:off x="5236125" y="3659666"/>
                <a:ext cx="1648200" cy="685800"/>
                <a:chOff x="2728762" y="1660357"/>
                <a:chExt cx="1648200" cy="685800"/>
              </a:xfrm>
            </p:grpSpPr>
            <p:sp>
              <p:nvSpPr>
                <p:cNvPr id="256" name="Google Shape;256;p4"/>
                <p:cNvSpPr/>
                <p:nvPr/>
              </p:nvSpPr>
              <p:spPr>
                <a:xfrm>
                  <a:off x="2728762" y="1660357"/>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73" name="Google Shape;273;p4"/>
                <p:cNvSpPr txBox="1"/>
                <p:nvPr/>
              </p:nvSpPr>
              <p:spPr>
                <a:xfrm>
                  <a:off x="2741622" y="1787813"/>
                  <a:ext cx="15312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Self Service &amp; Designer</a:t>
                  </a:r>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Rest / GRPC API</a:t>
                  </a:r>
                  <a:endParaRPr/>
                </a:p>
              </p:txBody>
            </p:sp>
          </p:grpSp>
          <p:grpSp>
            <p:nvGrpSpPr>
              <p:cNvPr id="274" name="Google Shape;274;p4"/>
              <p:cNvGrpSpPr/>
              <p:nvPr/>
            </p:nvGrpSpPr>
            <p:grpSpPr>
              <a:xfrm>
                <a:off x="5234320" y="2509003"/>
                <a:ext cx="1648200" cy="685800"/>
                <a:chOff x="2683042" y="1660357"/>
                <a:chExt cx="1648200" cy="685800"/>
              </a:xfrm>
            </p:grpSpPr>
            <p:sp>
              <p:nvSpPr>
                <p:cNvPr id="259" name="Google Shape;259;p4"/>
                <p:cNvSpPr/>
                <p:nvPr/>
              </p:nvSpPr>
              <p:spPr>
                <a:xfrm>
                  <a:off x="2683042" y="1660357"/>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75" name="Google Shape;275;p4"/>
                <p:cNvSpPr txBox="1"/>
                <p:nvPr/>
              </p:nvSpPr>
              <p:spPr>
                <a:xfrm>
                  <a:off x="3046192" y="1787813"/>
                  <a:ext cx="921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SDC</a:t>
                  </a:r>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CBA Listener</a:t>
                  </a:r>
                  <a:endParaRPr/>
                </a:p>
              </p:txBody>
            </p:sp>
          </p:grpSp>
          <p:grpSp>
            <p:nvGrpSpPr>
              <p:cNvPr id="276" name="Google Shape;276;p4"/>
              <p:cNvGrpSpPr/>
              <p:nvPr/>
            </p:nvGrpSpPr>
            <p:grpSpPr>
              <a:xfrm>
                <a:off x="5252671" y="4928873"/>
                <a:ext cx="1648200" cy="685800"/>
                <a:chOff x="2740192" y="1660357"/>
                <a:chExt cx="1648200" cy="685800"/>
              </a:xfrm>
            </p:grpSpPr>
            <p:sp>
              <p:nvSpPr>
                <p:cNvPr id="261" name="Google Shape;261;p4"/>
                <p:cNvSpPr/>
                <p:nvPr/>
              </p:nvSpPr>
              <p:spPr>
                <a:xfrm>
                  <a:off x="2740192" y="1660357"/>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77" name="Google Shape;277;p4"/>
                <p:cNvSpPr txBox="1"/>
                <p:nvPr/>
              </p:nvSpPr>
              <p:spPr>
                <a:xfrm>
                  <a:off x="3140769" y="1787813"/>
                  <a:ext cx="732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DmaaP</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Publisher</a:t>
                  </a:r>
                  <a:endParaRPr/>
                </a:p>
              </p:txBody>
            </p:sp>
          </p:grpSp>
          <p:sp>
            <p:nvSpPr>
              <p:cNvPr id="278" name="Google Shape;278;p4"/>
              <p:cNvSpPr/>
              <p:nvPr/>
            </p:nvSpPr>
            <p:spPr>
              <a:xfrm>
                <a:off x="7846807" y="3136668"/>
                <a:ext cx="1034715" cy="641095"/>
              </a:xfrm>
              <a:prstGeom prst="flowChartMagneticDisk">
                <a:avLst/>
              </a:prstGeom>
              <a:solidFill>
                <a:srgbClr val="FFFF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030A0"/>
                    </a:solidFill>
                    <a:latin typeface="Calibri"/>
                    <a:ea typeface="Calibri"/>
                    <a:cs typeface="Calibri"/>
                    <a:sym typeface="Calibri"/>
                  </a:rPr>
                  <a:t>BP MS</a:t>
                </a:r>
                <a:endParaRPr/>
              </a:p>
            </p:txBody>
          </p:sp>
          <p:grpSp>
            <p:nvGrpSpPr>
              <p:cNvPr id="279" name="Google Shape;279;p4"/>
              <p:cNvGrpSpPr/>
              <p:nvPr/>
            </p:nvGrpSpPr>
            <p:grpSpPr>
              <a:xfrm>
                <a:off x="7450264" y="4929781"/>
                <a:ext cx="1648200" cy="685800"/>
                <a:chOff x="2683042" y="1660357"/>
                <a:chExt cx="1648200" cy="685800"/>
              </a:xfrm>
            </p:grpSpPr>
            <p:sp>
              <p:nvSpPr>
                <p:cNvPr id="280" name="Google Shape;280;p4"/>
                <p:cNvSpPr/>
                <p:nvPr/>
              </p:nvSpPr>
              <p:spPr>
                <a:xfrm>
                  <a:off x="2683042" y="1660357"/>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81" name="Google Shape;281;p4"/>
                <p:cNvSpPr txBox="1"/>
                <p:nvPr/>
              </p:nvSpPr>
              <p:spPr>
                <a:xfrm>
                  <a:off x="3123937" y="1787813"/>
                  <a:ext cx="7665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Workflow</a:t>
                  </a:r>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Executor</a:t>
                  </a:r>
                  <a:endParaRPr/>
                </a:p>
              </p:txBody>
            </p:sp>
          </p:grpSp>
          <p:cxnSp>
            <p:nvCxnSpPr>
              <p:cNvPr id="282" name="Google Shape;282;p4"/>
              <p:cNvCxnSpPr>
                <a:stCxn id="256" idx="2"/>
                <a:endCxn id="261" idx="0"/>
              </p:cNvCxnSpPr>
              <p:nvPr/>
            </p:nvCxnSpPr>
            <p:spPr>
              <a:xfrm>
                <a:off x="6060225" y="4345466"/>
                <a:ext cx="16500" cy="583500"/>
              </a:xfrm>
              <a:prstGeom prst="straightConnector1">
                <a:avLst/>
              </a:prstGeom>
              <a:noFill/>
              <a:ln cap="flat" cmpd="sng" w="12700">
                <a:solidFill>
                  <a:srgbClr val="000000"/>
                </a:solidFill>
                <a:prstDash val="lgDash"/>
                <a:miter lim="800000"/>
                <a:headEnd len="sm" w="sm" type="none"/>
                <a:tailEnd len="med" w="med" type="triangle"/>
              </a:ln>
            </p:spPr>
          </p:cxnSp>
          <p:cxnSp>
            <p:nvCxnSpPr>
              <p:cNvPr id="283" name="Google Shape;283;p4"/>
              <p:cNvCxnSpPr>
                <a:stCxn id="259" idx="2"/>
                <a:endCxn id="256" idx="0"/>
              </p:cNvCxnSpPr>
              <p:nvPr/>
            </p:nvCxnSpPr>
            <p:spPr>
              <a:xfrm>
                <a:off x="6058420" y="3194803"/>
                <a:ext cx="1800" cy="465000"/>
              </a:xfrm>
              <a:prstGeom prst="straightConnector1">
                <a:avLst/>
              </a:prstGeom>
              <a:noFill/>
              <a:ln cap="flat" cmpd="sng" w="12700">
                <a:solidFill>
                  <a:srgbClr val="000000"/>
                </a:solidFill>
                <a:prstDash val="lgDash"/>
                <a:miter lim="800000"/>
                <a:headEnd len="sm" w="sm" type="none"/>
                <a:tailEnd len="med" w="med" type="triangle"/>
              </a:ln>
            </p:spPr>
          </p:cxnSp>
          <p:grpSp>
            <p:nvGrpSpPr>
              <p:cNvPr id="284" name="Google Shape;284;p4"/>
              <p:cNvGrpSpPr/>
              <p:nvPr/>
            </p:nvGrpSpPr>
            <p:grpSpPr>
              <a:xfrm>
                <a:off x="9136792" y="2398435"/>
                <a:ext cx="2717628" cy="1889398"/>
                <a:chOff x="9201464" y="3435385"/>
                <a:chExt cx="2717628" cy="1889398"/>
              </a:xfrm>
            </p:grpSpPr>
            <p:grpSp>
              <p:nvGrpSpPr>
                <p:cNvPr id="285" name="Google Shape;285;p4"/>
                <p:cNvGrpSpPr/>
                <p:nvPr/>
              </p:nvGrpSpPr>
              <p:grpSpPr>
                <a:xfrm>
                  <a:off x="9210051" y="4090161"/>
                  <a:ext cx="1316912" cy="579846"/>
                  <a:chOff x="2683042" y="1660357"/>
                  <a:chExt cx="1648200" cy="686371"/>
                </a:xfrm>
              </p:grpSpPr>
              <p:sp>
                <p:nvSpPr>
                  <p:cNvPr id="286" name="Google Shape;286;p4"/>
                  <p:cNvSpPr/>
                  <p:nvPr/>
                </p:nvSpPr>
                <p:spPr>
                  <a:xfrm>
                    <a:off x="2683042" y="1660357"/>
                    <a:ext cx="1648200" cy="685800"/>
                  </a:xfrm>
                  <a:prstGeom prst="flowChartAlternateProcess">
                    <a:avLst/>
                  </a:prstGeom>
                  <a:solidFill>
                    <a:srgbClr val="FEE5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87" name="Google Shape;287;p4"/>
                  <p:cNvSpPr txBox="1"/>
                  <p:nvPr/>
                </p:nvSpPr>
                <p:spPr>
                  <a:xfrm>
                    <a:off x="3000424" y="1690928"/>
                    <a:ext cx="1013700" cy="6558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Resource </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Resolution</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Component</a:t>
                    </a:r>
                    <a:endParaRPr/>
                  </a:p>
                </p:txBody>
              </p:sp>
            </p:grpSp>
            <p:grpSp>
              <p:nvGrpSpPr>
                <p:cNvPr id="288" name="Google Shape;288;p4"/>
                <p:cNvGrpSpPr/>
                <p:nvPr/>
              </p:nvGrpSpPr>
              <p:grpSpPr>
                <a:xfrm>
                  <a:off x="9210053" y="4744937"/>
                  <a:ext cx="1316912" cy="579846"/>
                  <a:chOff x="2683042" y="1660357"/>
                  <a:chExt cx="1648200" cy="686371"/>
                </a:xfrm>
              </p:grpSpPr>
              <p:sp>
                <p:nvSpPr>
                  <p:cNvPr id="289" name="Google Shape;289;p4"/>
                  <p:cNvSpPr/>
                  <p:nvPr/>
                </p:nvSpPr>
                <p:spPr>
                  <a:xfrm>
                    <a:off x="2683042" y="1660357"/>
                    <a:ext cx="1648200" cy="685800"/>
                  </a:xfrm>
                  <a:prstGeom prst="flowChartAlternateProcess">
                    <a:avLst/>
                  </a:prstGeom>
                  <a:solidFill>
                    <a:srgbClr val="FEE5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90" name="Google Shape;290;p4"/>
                  <p:cNvSpPr txBox="1"/>
                  <p:nvPr/>
                </p:nvSpPr>
                <p:spPr>
                  <a:xfrm>
                    <a:off x="3000424" y="1690928"/>
                    <a:ext cx="1013700" cy="6558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Script</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Executor</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Component</a:t>
                    </a:r>
                    <a:endParaRPr/>
                  </a:p>
                </p:txBody>
              </p:sp>
            </p:grpSp>
            <p:grpSp>
              <p:nvGrpSpPr>
                <p:cNvPr id="291" name="Google Shape;291;p4"/>
                <p:cNvGrpSpPr/>
                <p:nvPr/>
              </p:nvGrpSpPr>
              <p:grpSpPr>
                <a:xfrm>
                  <a:off x="10602180" y="3435385"/>
                  <a:ext cx="1316912" cy="579364"/>
                  <a:chOff x="2683042" y="1660357"/>
                  <a:chExt cx="1648200" cy="685800"/>
                </a:xfrm>
              </p:grpSpPr>
              <p:sp>
                <p:nvSpPr>
                  <p:cNvPr id="292" name="Google Shape;292;p4"/>
                  <p:cNvSpPr/>
                  <p:nvPr/>
                </p:nvSpPr>
                <p:spPr>
                  <a:xfrm>
                    <a:off x="2683042" y="1660357"/>
                    <a:ext cx="1648200" cy="685800"/>
                  </a:xfrm>
                  <a:prstGeom prst="flowChartAlternateProcess">
                    <a:avLst/>
                  </a:prstGeom>
                  <a:solidFill>
                    <a:srgbClr val="C4E0B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93" name="Google Shape;293;p4"/>
                  <p:cNvSpPr txBox="1"/>
                  <p:nvPr/>
                </p:nvSpPr>
                <p:spPr>
                  <a:xfrm>
                    <a:off x="3000424" y="1690928"/>
                    <a:ext cx="1013700" cy="473700"/>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SSH</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Component</a:t>
                    </a:r>
                    <a:endParaRPr/>
                  </a:p>
                </p:txBody>
              </p:sp>
            </p:grpSp>
            <p:grpSp>
              <p:nvGrpSpPr>
                <p:cNvPr id="294" name="Google Shape;294;p4"/>
                <p:cNvGrpSpPr/>
                <p:nvPr/>
              </p:nvGrpSpPr>
              <p:grpSpPr>
                <a:xfrm>
                  <a:off x="10602180" y="4090622"/>
                  <a:ext cx="1316912" cy="579364"/>
                  <a:chOff x="2683042" y="1660357"/>
                  <a:chExt cx="1648200" cy="685800"/>
                </a:xfrm>
              </p:grpSpPr>
              <p:sp>
                <p:nvSpPr>
                  <p:cNvPr id="295" name="Google Shape;295;p4"/>
                  <p:cNvSpPr/>
                  <p:nvPr/>
                </p:nvSpPr>
                <p:spPr>
                  <a:xfrm>
                    <a:off x="2683042" y="1660357"/>
                    <a:ext cx="1648200" cy="685800"/>
                  </a:xfrm>
                  <a:prstGeom prst="flowChartAlternateProcess">
                    <a:avLst/>
                  </a:prstGeom>
                  <a:solidFill>
                    <a:srgbClr val="C4E0B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96" name="Google Shape;296;p4"/>
                  <p:cNvSpPr txBox="1"/>
                  <p:nvPr/>
                </p:nvSpPr>
                <p:spPr>
                  <a:xfrm>
                    <a:off x="3090706" y="1690928"/>
                    <a:ext cx="833100" cy="473700"/>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Netconf</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Adaptort</a:t>
                    </a:r>
                    <a:endParaRPr b="1" sz="1000">
                      <a:solidFill>
                        <a:srgbClr val="000000"/>
                      </a:solidFill>
                      <a:latin typeface="Calibri"/>
                      <a:ea typeface="Calibri"/>
                      <a:cs typeface="Calibri"/>
                      <a:sym typeface="Calibri"/>
                    </a:endParaRPr>
                  </a:p>
                </p:txBody>
              </p:sp>
            </p:grpSp>
            <p:grpSp>
              <p:nvGrpSpPr>
                <p:cNvPr id="297" name="Google Shape;297;p4"/>
                <p:cNvGrpSpPr/>
                <p:nvPr/>
              </p:nvGrpSpPr>
              <p:grpSpPr>
                <a:xfrm>
                  <a:off x="10602180" y="4745398"/>
                  <a:ext cx="1316912" cy="579364"/>
                  <a:chOff x="2683042" y="1660357"/>
                  <a:chExt cx="1648200" cy="685800"/>
                </a:xfrm>
              </p:grpSpPr>
              <p:sp>
                <p:nvSpPr>
                  <p:cNvPr id="298" name="Google Shape;298;p4"/>
                  <p:cNvSpPr/>
                  <p:nvPr/>
                </p:nvSpPr>
                <p:spPr>
                  <a:xfrm>
                    <a:off x="2683042" y="1660357"/>
                    <a:ext cx="1648200" cy="685800"/>
                  </a:xfrm>
                  <a:prstGeom prst="flowChartAlternateProcess">
                    <a:avLst/>
                  </a:prstGeom>
                  <a:solidFill>
                    <a:srgbClr val="C4E0B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99" name="Google Shape;299;p4"/>
                  <p:cNvSpPr txBox="1"/>
                  <p:nvPr/>
                </p:nvSpPr>
                <p:spPr>
                  <a:xfrm>
                    <a:off x="3101739" y="1690928"/>
                    <a:ext cx="810900" cy="473700"/>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Restconf</a:t>
                    </a:r>
                    <a:endParaRPr b="1" sz="10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Adaptor</a:t>
                    </a:r>
                    <a:endParaRPr/>
                  </a:p>
                </p:txBody>
              </p:sp>
            </p:grpSp>
            <p:grpSp>
              <p:nvGrpSpPr>
                <p:cNvPr id="300" name="Google Shape;300;p4"/>
                <p:cNvGrpSpPr/>
                <p:nvPr/>
              </p:nvGrpSpPr>
              <p:grpSpPr>
                <a:xfrm>
                  <a:off x="9201464" y="3441044"/>
                  <a:ext cx="1316912" cy="579846"/>
                  <a:chOff x="2683042" y="1660357"/>
                  <a:chExt cx="1648200" cy="686371"/>
                </a:xfrm>
              </p:grpSpPr>
              <p:sp>
                <p:nvSpPr>
                  <p:cNvPr id="301" name="Google Shape;301;p4"/>
                  <p:cNvSpPr/>
                  <p:nvPr/>
                </p:nvSpPr>
                <p:spPr>
                  <a:xfrm>
                    <a:off x="2683042" y="1660357"/>
                    <a:ext cx="1648200" cy="685800"/>
                  </a:xfrm>
                  <a:prstGeom prst="flowChartAlternateProcess">
                    <a:avLst/>
                  </a:prstGeom>
                  <a:solidFill>
                    <a:srgbClr val="FEE5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302" name="Google Shape;302;p4"/>
                  <p:cNvSpPr txBox="1"/>
                  <p:nvPr/>
                </p:nvSpPr>
                <p:spPr>
                  <a:xfrm>
                    <a:off x="2770711" y="1690928"/>
                    <a:ext cx="1473000" cy="6558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000000"/>
                        </a:solidFill>
                        <a:latin typeface="Calibri"/>
                        <a:ea typeface="Calibri"/>
                        <a:cs typeface="Calibri"/>
                        <a:sym typeface="Calibri"/>
                      </a:rPr>
                      <a:t>Remote Command</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Executor</a:t>
                    </a:r>
                    <a:endParaRPr/>
                  </a:p>
                  <a:p>
                    <a:pPr indent="0" lvl="0" marL="0" marR="0" rtl="0" algn="ctr">
                      <a:spcBef>
                        <a:spcPts val="0"/>
                      </a:spcBef>
                      <a:spcAft>
                        <a:spcPts val="0"/>
                      </a:spcAft>
                      <a:buNone/>
                    </a:pPr>
                    <a:r>
                      <a:rPr b="1" lang="en-US" sz="1000">
                        <a:solidFill>
                          <a:srgbClr val="000000"/>
                        </a:solidFill>
                        <a:latin typeface="Calibri"/>
                        <a:ea typeface="Calibri"/>
                        <a:cs typeface="Calibri"/>
                        <a:sym typeface="Calibri"/>
                      </a:rPr>
                      <a:t>Component</a:t>
                    </a:r>
                    <a:endParaRPr/>
                  </a:p>
                </p:txBody>
              </p:sp>
            </p:grpSp>
          </p:grpSp>
          <p:cxnSp>
            <p:nvCxnSpPr>
              <p:cNvPr id="303" name="Google Shape;303;p4"/>
              <p:cNvCxnSpPr>
                <a:stCxn id="256" idx="3"/>
                <a:endCxn id="278" idx="2"/>
              </p:cNvCxnSpPr>
              <p:nvPr/>
            </p:nvCxnSpPr>
            <p:spPr>
              <a:xfrm flipH="1" rot="10800000">
                <a:off x="6884325" y="3457166"/>
                <a:ext cx="962400" cy="545400"/>
              </a:xfrm>
              <a:prstGeom prst="straightConnector1">
                <a:avLst/>
              </a:prstGeom>
              <a:noFill/>
              <a:ln cap="flat" cmpd="sng" w="12700">
                <a:solidFill>
                  <a:srgbClr val="000000"/>
                </a:solidFill>
                <a:prstDash val="lgDash"/>
                <a:miter lim="800000"/>
                <a:headEnd len="sm" w="sm" type="none"/>
                <a:tailEnd len="med" w="med" type="triangle"/>
              </a:ln>
            </p:spPr>
          </p:cxnSp>
          <p:cxnSp>
            <p:nvCxnSpPr>
              <p:cNvPr id="304" name="Google Shape;304;p4"/>
              <p:cNvCxnSpPr>
                <a:stCxn id="256" idx="3"/>
                <a:endCxn id="280" idx="1"/>
              </p:cNvCxnSpPr>
              <p:nvPr/>
            </p:nvCxnSpPr>
            <p:spPr>
              <a:xfrm>
                <a:off x="6884325" y="4002566"/>
                <a:ext cx="565800" cy="1270200"/>
              </a:xfrm>
              <a:prstGeom prst="straightConnector1">
                <a:avLst/>
              </a:prstGeom>
              <a:noFill/>
              <a:ln cap="flat" cmpd="sng" w="12700">
                <a:solidFill>
                  <a:srgbClr val="000000"/>
                </a:solidFill>
                <a:prstDash val="lgDash"/>
                <a:miter lim="800000"/>
                <a:headEnd len="sm" w="sm" type="none"/>
                <a:tailEnd len="med" w="med" type="triangle"/>
              </a:ln>
            </p:spPr>
          </p:cxnSp>
          <p:cxnSp>
            <p:nvCxnSpPr>
              <p:cNvPr id="305" name="Google Shape;305;p4"/>
              <p:cNvCxnSpPr>
                <a:stCxn id="280" idx="3"/>
                <a:endCxn id="270" idx="1"/>
              </p:cNvCxnSpPr>
              <p:nvPr/>
            </p:nvCxnSpPr>
            <p:spPr>
              <a:xfrm flipH="1" rot="10800000">
                <a:off x="9098464" y="5271781"/>
                <a:ext cx="981000" cy="900"/>
              </a:xfrm>
              <a:prstGeom prst="straightConnector1">
                <a:avLst/>
              </a:prstGeom>
              <a:noFill/>
              <a:ln cap="flat" cmpd="sng" w="12700">
                <a:solidFill>
                  <a:srgbClr val="000000"/>
                </a:solidFill>
                <a:prstDash val="lgDash"/>
                <a:miter lim="800000"/>
                <a:headEnd len="sm" w="sm" type="none"/>
                <a:tailEnd len="med" w="med" type="triangle"/>
              </a:ln>
            </p:spPr>
          </p:cxnSp>
          <p:sp>
            <p:nvSpPr>
              <p:cNvPr id="306" name="Google Shape;306;p4"/>
              <p:cNvSpPr txBox="1"/>
              <p:nvPr/>
            </p:nvSpPr>
            <p:spPr>
              <a:xfrm>
                <a:off x="4939475" y="3217788"/>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030A0"/>
                    </a:solidFill>
                    <a:latin typeface="Calibri"/>
                    <a:ea typeface="Calibri"/>
                    <a:cs typeface="Calibri"/>
                    <a:sym typeface="Calibri"/>
                  </a:rPr>
                  <a:t>3C.Consume CBA file</a:t>
                </a:r>
                <a:endParaRPr/>
              </a:p>
            </p:txBody>
          </p:sp>
          <p:sp>
            <p:nvSpPr>
              <p:cNvPr id="307" name="Google Shape;307;p4"/>
              <p:cNvSpPr txBox="1"/>
              <p:nvPr/>
            </p:nvSpPr>
            <p:spPr>
              <a:xfrm>
                <a:off x="6249467" y="3246453"/>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030A0"/>
                    </a:solidFill>
                    <a:latin typeface="Calibri"/>
                    <a:ea typeface="Calibri"/>
                    <a:cs typeface="Calibri"/>
                    <a:sym typeface="Calibri"/>
                  </a:rPr>
                  <a:t>3D.Persist CBA file</a:t>
                </a:r>
                <a:endParaRPr/>
              </a:p>
            </p:txBody>
          </p:sp>
          <p:sp>
            <p:nvSpPr>
              <p:cNvPr id="308" name="Google Shape;308;p4"/>
              <p:cNvSpPr txBox="1"/>
              <p:nvPr/>
            </p:nvSpPr>
            <p:spPr>
              <a:xfrm>
                <a:off x="6753040" y="3536041"/>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4B.Retrieve </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CBA file</a:t>
                </a:r>
                <a:endParaRPr/>
              </a:p>
            </p:txBody>
          </p:sp>
          <p:sp>
            <p:nvSpPr>
              <p:cNvPr id="309" name="Google Shape;309;p4"/>
              <p:cNvSpPr txBox="1"/>
              <p:nvPr/>
            </p:nvSpPr>
            <p:spPr>
              <a:xfrm>
                <a:off x="7081640" y="4428861"/>
                <a:ext cx="1015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4C.Execute CBA</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Directed Graph</a:t>
                </a:r>
                <a:endParaRPr/>
              </a:p>
            </p:txBody>
          </p:sp>
          <p:sp>
            <p:nvSpPr>
              <p:cNvPr id="310" name="Google Shape;310;p4"/>
              <p:cNvSpPr txBox="1"/>
              <p:nvPr/>
            </p:nvSpPr>
            <p:spPr>
              <a:xfrm>
                <a:off x="9119380" y="4844479"/>
                <a:ext cx="104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4D.Execute CBA</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Components</a:t>
                </a:r>
                <a:endParaRPr/>
              </a:p>
            </p:txBody>
          </p:sp>
          <p:sp>
            <p:nvSpPr>
              <p:cNvPr id="311" name="Google Shape;311;p4"/>
              <p:cNvSpPr txBox="1"/>
              <p:nvPr/>
            </p:nvSpPr>
            <p:spPr>
              <a:xfrm>
                <a:off x="5097724" y="4471956"/>
                <a:ext cx="1365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4F.Return </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Self Service Response</a:t>
                </a:r>
                <a:endParaRPr/>
              </a:p>
            </p:txBody>
          </p:sp>
        </p:grpSp>
        <p:sp>
          <p:nvSpPr>
            <p:cNvPr id="312" name="Google Shape;312;p4"/>
            <p:cNvSpPr txBox="1"/>
            <p:nvPr/>
          </p:nvSpPr>
          <p:spPr>
            <a:xfrm>
              <a:off x="4342316" y="5358984"/>
              <a:ext cx="1015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4G.Publish </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Self Service</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Response</a:t>
              </a:r>
              <a:endParaRPr/>
            </a:p>
          </p:txBody>
        </p:sp>
        <p:cxnSp>
          <p:nvCxnSpPr>
            <p:cNvPr id="313" name="Google Shape;313;p4"/>
            <p:cNvCxnSpPr>
              <a:stCxn id="314" idx="3"/>
              <a:endCxn id="256" idx="1"/>
            </p:cNvCxnSpPr>
            <p:nvPr/>
          </p:nvCxnSpPr>
          <p:spPr>
            <a:xfrm flipH="1" rot="10800000">
              <a:off x="2249075" y="4002458"/>
              <a:ext cx="2987100" cy="1484700"/>
            </a:xfrm>
            <a:prstGeom prst="straightConnector1">
              <a:avLst/>
            </a:prstGeom>
            <a:noFill/>
            <a:ln cap="flat" cmpd="sng" w="12700">
              <a:solidFill>
                <a:srgbClr val="000000"/>
              </a:solidFill>
              <a:prstDash val="lgDash"/>
              <a:miter lim="800000"/>
              <a:headEnd len="sm" w="sm" type="none"/>
              <a:tailEnd len="med" w="med" type="triangle"/>
            </a:ln>
          </p:spPr>
        </p:cxnSp>
        <p:grpSp>
          <p:nvGrpSpPr>
            <p:cNvPr id="315" name="Google Shape;315;p4"/>
            <p:cNvGrpSpPr/>
            <p:nvPr/>
          </p:nvGrpSpPr>
          <p:grpSpPr>
            <a:xfrm>
              <a:off x="402309" y="1226353"/>
              <a:ext cx="8701745" cy="3146314"/>
              <a:chOff x="402309" y="1226353"/>
              <a:chExt cx="8701745" cy="3146314"/>
            </a:xfrm>
          </p:grpSpPr>
          <p:pic>
            <p:nvPicPr>
              <p:cNvPr descr="Image result for user" id="316" name="Google Shape;316;p4"/>
              <p:cNvPicPr preferRelativeResize="0"/>
              <p:nvPr/>
            </p:nvPicPr>
            <p:blipFill rotWithShape="1">
              <a:blip r:embed="rId3">
                <a:alphaModFix/>
              </a:blip>
              <a:srcRect b="0" l="0" r="0" t="0"/>
              <a:stretch/>
            </p:blipFill>
            <p:spPr>
              <a:xfrm>
                <a:off x="402309" y="2482175"/>
                <a:ext cx="588190" cy="588190"/>
              </a:xfrm>
              <a:prstGeom prst="rect">
                <a:avLst/>
              </a:prstGeom>
              <a:noFill/>
              <a:ln>
                <a:noFill/>
              </a:ln>
            </p:spPr>
          </p:pic>
          <p:grpSp>
            <p:nvGrpSpPr>
              <p:cNvPr id="317" name="Google Shape;317;p4"/>
              <p:cNvGrpSpPr/>
              <p:nvPr/>
            </p:nvGrpSpPr>
            <p:grpSpPr>
              <a:xfrm>
                <a:off x="2137521" y="2104975"/>
                <a:ext cx="1648200" cy="685800"/>
                <a:chOff x="2756217" y="1344164"/>
                <a:chExt cx="1648200" cy="685800"/>
              </a:xfrm>
            </p:grpSpPr>
            <p:sp>
              <p:nvSpPr>
                <p:cNvPr id="253" name="Google Shape;253;p4"/>
                <p:cNvSpPr/>
                <p:nvPr/>
              </p:nvSpPr>
              <p:spPr>
                <a:xfrm>
                  <a:off x="2756217" y="1344164"/>
                  <a:ext cx="1648200" cy="685800"/>
                </a:xfrm>
                <a:prstGeom prst="flowChartAlternateProcess">
                  <a:avLst/>
                </a:prstGeom>
                <a:solidFill>
                  <a:srgbClr val="D8E2F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318" name="Google Shape;318;p4"/>
                <p:cNvSpPr txBox="1"/>
                <p:nvPr/>
              </p:nvSpPr>
              <p:spPr>
                <a:xfrm>
                  <a:off x="2933043" y="1503062"/>
                  <a:ext cx="12330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000000"/>
                      </a:solidFill>
                      <a:latin typeface="Calibri"/>
                      <a:ea typeface="Calibri"/>
                      <a:cs typeface="Calibri"/>
                      <a:sym typeface="Calibri"/>
                    </a:rPr>
                    <a:t>Controller Design </a:t>
                  </a:r>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Studio UI</a:t>
                  </a:r>
                  <a:endParaRPr/>
                </a:p>
              </p:txBody>
            </p:sp>
          </p:grpSp>
          <p:cxnSp>
            <p:nvCxnSpPr>
              <p:cNvPr id="319" name="Google Shape;319;p4"/>
              <p:cNvCxnSpPr>
                <a:stCxn id="316" idx="3"/>
                <a:endCxn id="253" idx="1"/>
              </p:cNvCxnSpPr>
              <p:nvPr/>
            </p:nvCxnSpPr>
            <p:spPr>
              <a:xfrm flipH="1" rot="10800000">
                <a:off x="990499" y="2447770"/>
                <a:ext cx="1146900" cy="328500"/>
              </a:xfrm>
              <a:prstGeom prst="straightConnector1">
                <a:avLst/>
              </a:prstGeom>
              <a:noFill/>
              <a:ln cap="flat" cmpd="sng" w="12700">
                <a:solidFill>
                  <a:srgbClr val="000000"/>
                </a:solidFill>
                <a:prstDash val="lgDash"/>
                <a:miter lim="800000"/>
                <a:headEnd len="sm" w="sm" type="none"/>
                <a:tailEnd len="med" w="med" type="triangle"/>
              </a:ln>
            </p:spPr>
          </p:cxnSp>
          <p:cxnSp>
            <p:nvCxnSpPr>
              <p:cNvPr id="320" name="Google Shape;320;p4"/>
              <p:cNvCxnSpPr>
                <a:stCxn id="253" idx="3"/>
                <a:endCxn id="273" idx="1"/>
              </p:cNvCxnSpPr>
              <p:nvPr/>
            </p:nvCxnSpPr>
            <p:spPr>
              <a:xfrm>
                <a:off x="3785721" y="2447875"/>
                <a:ext cx="1463400" cy="1554600"/>
              </a:xfrm>
              <a:prstGeom prst="straightConnector1">
                <a:avLst/>
              </a:prstGeom>
              <a:noFill/>
              <a:ln cap="flat" cmpd="sng" w="12700">
                <a:solidFill>
                  <a:srgbClr val="000000"/>
                </a:solidFill>
                <a:prstDash val="lgDash"/>
                <a:miter lim="800000"/>
                <a:headEnd len="med" w="med" type="triangle"/>
                <a:tailEnd len="med" w="med" type="triangle"/>
              </a:ln>
            </p:spPr>
          </p:cxnSp>
          <p:cxnSp>
            <p:nvCxnSpPr>
              <p:cNvPr id="321" name="Google Shape;321;p4"/>
              <p:cNvCxnSpPr>
                <a:stCxn id="256" idx="3"/>
                <a:endCxn id="278" idx="3"/>
              </p:cNvCxnSpPr>
              <p:nvPr/>
            </p:nvCxnSpPr>
            <p:spPr>
              <a:xfrm flipH="1" rot="10800000">
                <a:off x="6884325" y="3777866"/>
                <a:ext cx="1479900" cy="224700"/>
              </a:xfrm>
              <a:prstGeom prst="straightConnector1">
                <a:avLst/>
              </a:prstGeom>
              <a:noFill/>
              <a:ln cap="flat" cmpd="sng" w="12700">
                <a:solidFill>
                  <a:srgbClr val="000000"/>
                </a:solidFill>
                <a:prstDash val="lgDash"/>
                <a:miter lim="800000"/>
                <a:headEnd len="med" w="med" type="stealth"/>
                <a:tailEnd len="med" w="med" type="stealth"/>
              </a:ln>
            </p:spPr>
          </p:cxnSp>
          <p:sp>
            <p:nvSpPr>
              <p:cNvPr id="322" name="Google Shape;322;p4"/>
              <p:cNvSpPr/>
              <p:nvPr/>
            </p:nvSpPr>
            <p:spPr>
              <a:xfrm>
                <a:off x="910798" y="1243185"/>
                <a:ext cx="1034715" cy="641095"/>
              </a:xfrm>
              <a:prstGeom prst="flowChartMagneticDisk">
                <a:avLst/>
              </a:prstGeom>
              <a:solidFill>
                <a:srgbClr val="FFFFFF"/>
              </a:solidFill>
              <a:ln cap="flat" cmpd="sng" w="12700">
                <a:solidFill>
                  <a:srgbClr val="42719B"/>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030A0"/>
                    </a:solidFill>
                    <a:latin typeface="Calibri"/>
                    <a:ea typeface="Calibri"/>
                    <a:cs typeface="Calibri"/>
                    <a:sym typeface="Calibri"/>
                  </a:rPr>
                  <a:t>GIT</a:t>
                </a:r>
                <a:endParaRPr/>
              </a:p>
            </p:txBody>
          </p:sp>
          <p:cxnSp>
            <p:nvCxnSpPr>
              <p:cNvPr id="323" name="Google Shape;323;p4"/>
              <p:cNvCxnSpPr>
                <a:stCxn id="316" idx="0"/>
                <a:endCxn id="322" idx="3"/>
              </p:cNvCxnSpPr>
              <p:nvPr/>
            </p:nvCxnSpPr>
            <p:spPr>
              <a:xfrm flipH="1" rot="10800000">
                <a:off x="696404" y="1884275"/>
                <a:ext cx="731700" cy="597900"/>
              </a:xfrm>
              <a:prstGeom prst="straightConnector1">
                <a:avLst/>
              </a:prstGeom>
              <a:noFill/>
              <a:ln cap="flat" cmpd="sng" w="12700">
                <a:solidFill>
                  <a:srgbClr val="000000"/>
                </a:solidFill>
                <a:prstDash val="lgDash"/>
                <a:miter lim="800000"/>
                <a:headEnd len="sm" w="sm" type="none"/>
                <a:tailEnd len="med" w="med" type="triangle"/>
              </a:ln>
            </p:spPr>
          </p:cxnSp>
          <p:cxnSp>
            <p:nvCxnSpPr>
              <p:cNvPr id="324" name="Google Shape;324;p4"/>
              <p:cNvCxnSpPr>
                <a:stCxn id="325" idx="3"/>
                <a:endCxn id="273" idx="1"/>
              </p:cNvCxnSpPr>
              <p:nvPr/>
            </p:nvCxnSpPr>
            <p:spPr>
              <a:xfrm>
                <a:off x="4840855" y="1903743"/>
                <a:ext cx="408000" cy="2098800"/>
              </a:xfrm>
              <a:prstGeom prst="straightConnector1">
                <a:avLst/>
              </a:prstGeom>
              <a:noFill/>
              <a:ln cap="flat" cmpd="sng" w="12700">
                <a:solidFill>
                  <a:srgbClr val="000000"/>
                </a:solidFill>
                <a:prstDash val="lgDash"/>
                <a:miter lim="800000"/>
                <a:headEnd len="sm" w="sm" type="none"/>
                <a:tailEnd len="med" w="med" type="triangle"/>
              </a:ln>
            </p:spPr>
          </p:cxnSp>
          <p:sp>
            <p:nvSpPr>
              <p:cNvPr id="325" name="Google Shape;325;p4"/>
              <p:cNvSpPr/>
              <p:nvPr/>
            </p:nvSpPr>
            <p:spPr>
              <a:xfrm>
                <a:off x="4323497" y="1262648"/>
                <a:ext cx="1034715" cy="641095"/>
              </a:xfrm>
              <a:prstGeom prst="flowChartMagneticDisk">
                <a:avLst/>
              </a:prstGeom>
              <a:solidFill>
                <a:srgbClr val="FFFFFF"/>
              </a:solidFill>
              <a:ln cap="flat" cmpd="sng" w="12700">
                <a:solidFill>
                  <a:srgbClr val="42719B"/>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030A0"/>
                    </a:solidFill>
                    <a:latin typeface="Calibri"/>
                    <a:ea typeface="Calibri"/>
                    <a:cs typeface="Calibri"/>
                    <a:sym typeface="Calibri"/>
                  </a:rPr>
                  <a:t>MAVEN</a:t>
                </a:r>
                <a:endParaRPr/>
              </a:p>
            </p:txBody>
          </p:sp>
          <p:cxnSp>
            <p:nvCxnSpPr>
              <p:cNvPr id="326" name="Google Shape;326;p4"/>
              <p:cNvCxnSpPr>
                <a:stCxn id="322" idx="4"/>
                <a:endCxn id="325" idx="2"/>
              </p:cNvCxnSpPr>
              <p:nvPr/>
            </p:nvCxnSpPr>
            <p:spPr>
              <a:xfrm>
                <a:off x="1945513" y="1563733"/>
                <a:ext cx="2378100" cy="19500"/>
              </a:xfrm>
              <a:prstGeom prst="straightConnector1">
                <a:avLst/>
              </a:prstGeom>
              <a:noFill/>
              <a:ln cap="flat" cmpd="sng" w="12700">
                <a:solidFill>
                  <a:srgbClr val="000000"/>
                </a:solidFill>
                <a:prstDash val="lgDash"/>
                <a:miter lim="800000"/>
                <a:headEnd len="sm" w="sm" type="none"/>
                <a:tailEnd len="med" w="med" type="triangle"/>
              </a:ln>
            </p:spPr>
          </p:cxnSp>
          <p:sp>
            <p:nvSpPr>
              <p:cNvPr id="327" name="Google Shape;327;p4"/>
              <p:cNvSpPr txBox="1"/>
              <p:nvPr/>
            </p:nvSpPr>
            <p:spPr>
              <a:xfrm>
                <a:off x="2095078" y="1226353"/>
                <a:ext cx="936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B050"/>
                    </a:solidFill>
                    <a:latin typeface="Calibri"/>
                    <a:ea typeface="Calibri"/>
                    <a:cs typeface="Calibri"/>
                    <a:sym typeface="Calibri"/>
                  </a:rPr>
                  <a:t>1B. Jenkins Builds and Deploy to Maven Repo</a:t>
                </a:r>
                <a:endParaRPr/>
              </a:p>
            </p:txBody>
          </p:sp>
          <p:sp>
            <p:nvSpPr>
              <p:cNvPr id="328" name="Google Shape;328;p4"/>
              <p:cNvSpPr txBox="1"/>
              <p:nvPr/>
            </p:nvSpPr>
            <p:spPr>
              <a:xfrm>
                <a:off x="4875415" y="1853613"/>
                <a:ext cx="1374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B050"/>
                    </a:solidFill>
                    <a:latin typeface="Calibri"/>
                    <a:ea typeface="Calibri"/>
                    <a:cs typeface="Calibri"/>
                    <a:sym typeface="Calibri"/>
                  </a:rPr>
                  <a:t>1C. Auto load</a:t>
                </a:r>
                <a:endParaRPr/>
              </a:p>
              <a:p>
                <a:pPr indent="0" lvl="0" marL="0" marR="0" rtl="0" algn="l">
                  <a:spcBef>
                    <a:spcPts val="0"/>
                  </a:spcBef>
                  <a:spcAft>
                    <a:spcPts val="0"/>
                  </a:spcAft>
                  <a:buNone/>
                </a:pPr>
                <a:r>
                  <a:rPr lang="en-US" sz="1000">
                    <a:solidFill>
                      <a:srgbClr val="00B050"/>
                    </a:solidFill>
                    <a:latin typeface="Calibri"/>
                    <a:ea typeface="Calibri"/>
                    <a:cs typeface="Calibri"/>
                    <a:sym typeface="Calibri"/>
                  </a:rPr>
                  <a:t>Model Types, &amp; Reusable Dictionaries </a:t>
                </a:r>
                <a:endParaRPr/>
              </a:p>
            </p:txBody>
          </p:sp>
          <p:sp>
            <p:nvSpPr>
              <p:cNvPr id="329" name="Google Shape;329;p4"/>
              <p:cNvSpPr txBox="1"/>
              <p:nvPr/>
            </p:nvSpPr>
            <p:spPr>
              <a:xfrm>
                <a:off x="4010495" y="2577203"/>
                <a:ext cx="9369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C000"/>
                    </a:solidFill>
                    <a:latin typeface="Calibri"/>
                    <a:ea typeface="Calibri"/>
                    <a:cs typeface="Calibri"/>
                    <a:sym typeface="Calibri"/>
                  </a:rPr>
                  <a:t>2B. Enrich, Validate CBA file</a:t>
                </a:r>
                <a:endParaRPr/>
              </a:p>
            </p:txBody>
          </p:sp>
          <p:sp>
            <p:nvSpPr>
              <p:cNvPr id="330" name="Google Shape;330;p4"/>
              <p:cNvSpPr txBox="1"/>
              <p:nvPr/>
            </p:nvSpPr>
            <p:spPr>
              <a:xfrm>
                <a:off x="7752854" y="3818567"/>
                <a:ext cx="13512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B050"/>
                    </a:solidFill>
                    <a:latin typeface="Calibri"/>
                    <a:ea typeface="Calibri"/>
                    <a:cs typeface="Calibri"/>
                    <a:sym typeface="Calibri"/>
                  </a:rPr>
                  <a:t>1D. Store</a:t>
                </a:r>
                <a:endParaRPr/>
              </a:p>
              <a:p>
                <a:pPr indent="0" lvl="0" marL="0" marR="0" rtl="0" algn="l">
                  <a:spcBef>
                    <a:spcPts val="0"/>
                  </a:spcBef>
                  <a:spcAft>
                    <a:spcPts val="0"/>
                  </a:spcAft>
                  <a:buNone/>
                </a:pPr>
                <a:r>
                  <a:rPr lang="en-US" sz="1000">
                    <a:solidFill>
                      <a:srgbClr val="00B050"/>
                    </a:solidFill>
                    <a:latin typeface="Calibri"/>
                    <a:ea typeface="Calibri"/>
                    <a:cs typeface="Calibri"/>
                    <a:sym typeface="Calibri"/>
                  </a:rPr>
                  <a:t>Model Types, &amp; Reusable Dictionaries </a:t>
                </a:r>
                <a:endParaRPr/>
              </a:p>
            </p:txBody>
          </p:sp>
        </p:grpSp>
        <p:grpSp>
          <p:nvGrpSpPr>
            <p:cNvPr id="331" name="Google Shape;331;p4"/>
            <p:cNvGrpSpPr/>
            <p:nvPr/>
          </p:nvGrpSpPr>
          <p:grpSpPr>
            <a:xfrm>
              <a:off x="896066" y="3296272"/>
              <a:ext cx="3968396" cy="2667547"/>
              <a:chOff x="896066" y="3296272"/>
              <a:chExt cx="3968396" cy="2667547"/>
            </a:xfrm>
          </p:grpSpPr>
          <p:grpSp>
            <p:nvGrpSpPr>
              <p:cNvPr id="332" name="Google Shape;332;p4"/>
              <p:cNvGrpSpPr/>
              <p:nvPr/>
            </p:nvGrpSpPr>
            <p:grpSpPr>
              <a:xfrm>
                <a:off x="896066" y="3807416"/>
                <a:ext cx="1351030" cy="638205"/>
                <a:chOff x="2683042" y="1660357"/>
                <a:chExt cx="1648200" cy="685800"/>
              </a:xfrm>
            </p:grpSpPr>
            <p:sp>
              <p:nvSpPr>
                <p:cNvPr id="254" name="Google Shape;254;p4"/>
                <p:cNvSpPr/>
                <p:nvPr/>
              </p:nvSpPr>
              <p:spPr>
                <a:xfrm>
                  <a:off x="2683042" y="1660357"/>
                  <a:ext cx="1648200" cy="685800"/>
                </a:xfrm>
                <a:prstGeom prst="flowChartAlternateProcess">
                  <a:avLst/>
                </a:prstGeom>
                <a:solidFill>
                  <a:srgbClr val="FFC000"/>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333" name="Google Shape;333;p4"/>
                <p:cNvSpPr txBox="1"/>
                <p:nvPr/>
              </p:nvSpPr>
              <p:spPr>
                <a:xfrm>
                  <a:off x="3253747" y="1853796"/>
                  <a:ext cx="507000" cy="28110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7030A0"/>
                      </a:solidFill>
                      <a:latin typeface="Calibri"/>
                      <a:ea typeface="Calibri"/>
                      <a:cs typeface="Calibri"/>
                      <a:sym typeface="Calibri"/>
                    </a:rPr>
                    <a:t>SDC</a:t>
                  </a:r>
                  <a:endParaRPr/>
                </a:p>
              </p:txBody>
            </p:sp>
          </p:grpSp>
          <p:cxnSp>
            <p:nvCxnSpPr>
              <p:cNvPr id="334" name="Google Shape;334;p4"/>
              <p:cNvCxnSpPr>
                <a:stCxn id="254" idx="3"/>
                <a:endCxn id="258" idx="1"/>
              </p:cNvCxnSpPr>
              <p:nvPr/>
            </p:nvCxnSpPr>
            <p:spPr>
              <a:xfrm flipH="1" rot="10800000">
                <a:off x="2247096" y="4002618"/>
                <a:ext cx="1205400" cy="123900"/>
              </a:xfrm>
              <a:prstGeom prst="straightConnector1">
                <a:avLst/>
              </a:prstGeom>
              <a:noFill/>
              <a:ln cap="flat" cmpd="sng" w="12700">
                <a:solidFill>
                  <a:srgbClr val="000000"/>
                </a:solidFill>
                <a:prstDash val="lgDash"/>
                <a:miter lim="800000"/>
                <a:headEnd len="sm" w="sm" type="none"/>
                <a:tailEnd len="med" w="med" type="triangle"/>
              </a:ln>
            </p:spPr>
          </p:cxnSp>
          <p:sp>
            <p:nvSpPr>
              <p:cNvPr id="258" name="Google Shape;258;p4"/>
              <p:cNvSpPr/>
              <p:nvPr/>
            </p:nvSpPr>
            <p:spPr>
              <a:xfrm>
                <a:off x="3452468" y="3810278"/>
                <a:ext cx="1017957" cy="384681"/>
              </a:xfrm>
              <a:prstGeom prst="flowChartMagneticDrum">
                <a:avLst/>
              </a:prstGeom>
              <a:solidFill>
                <a:srgbClr val="FFFF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262" name="Google Shape;262;p4"/>
              <p:cNvSpPr/>
              <p:nvPr/>
            </p:nvSpPr>
            <p:spPr>
              <a:xfrm>
                <a:off x="3440703" y="5215073"/>
                <a:ext cx="1017957" cy="384681"/>
              </a:xfrm>
              <a:prstGeom prst="flowChartMagneticDrum">
                <a:avLst/>
              </a:prstGeom>
              <a:solidFill>
                <a:srgbClr val="FFFF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335" name="Google Shape;335;p4"/>
              <p:cNvSpPr txBox="1"/>
              <p:nvPr/>
            </p:nvSpPr>
            <p:spPr>
              <a:xfrm>
                <a:off x="3829762" y="3302608"/>
                <a:ext cx="10347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C000"/>
                    </a:solidFill>
                    <a:latin typeface="Calibri"/>
                    <a:ea typeface="Calibri"/>
                    <a:cs typeface="Calibri"/>
                    <a:sym typeface="Calibri"/>
                  </a:rPr>
                  <a:t>2D.Test CBA file</a:t>
                </a:r>
                <a:endParaRPr/>
              </a:p>
            </p:txBody>
          </p:sp>
          <p:sp>
            <p:nvSpPr>
              <p:cNvPr id="336" name="Google Shape;336;p4"/>
              <p:cNvSpPr txBox="1"/>
              <p:nvPr/>
            </p:nvSpPr>
            <p:spPr>
              <a:xfrm>
                <a:off x="3098974" y="3401250"/>
                <a:ext cx="1060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C000"/>
                    </a:solidFill>
                    <a:latin typeface="Calibri"/>
                    <a:ea typeface="Calibri"/>
                    <a:cs typeface="Calibri"/>
                    <a:sym typeface="Calibri"/>
                  </a:rPr>
                  <a:t>2C.Test Deploy CBA file</a:t>
                </a:r>
                <a:endParaRPr/>
              </a:p>
            </p:txBody>
          </p:sp>
          <p:sp>
            <p:nvSpPr>
              <p:cNvPr id="337" name="Google Shape;337;p4"/>
              <p:cNvSpPr txBox="1"/>
              <p:nvPr/>
            </p:nvSpPr>
            <p:spPr>
              <a:xfrm>
                <a:off x="1656547" y="3296272"/>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030A0"/>
                    </a:solidFill>
                    <a:latin typeface="Calibri"/>
                    <a:ea typeface="Calibri"/>
                    <a:cs typeface="Calibri"/>
                    <a:sym typeface="Calibri"/>
                  </a:rPr>
                  <a:t>3A.Store CBA file</a:t>
                </a:r>
                <a:endParaRPr/>
              </a:p>
            </p:txBody>
          </p:sp>
          <p:sp>
            <p:nvSpPr>
              <p:cNvPr id="338" name="Google Shape;338;p4"/>
              <p:cNvSpPr txBox="1"/>
              <p:nvPr/>
            </p:nvSpPr>
            <p:spPr>
              <a:xfrm>
                <a:off x="2311915" y="4238665"/>
                <a:ext cx="936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030A0"/>
                    </a:solidFill>
                    <a:latin typeface="Calibri"/>
                    <a:ea typeface="Calibri"/>
                    <a:cs typeface="Calibri"/>
                    <a:sym typeface="Calibri"/>
                  </a:rPr>
                  <a:t>3B.Publish CBA file</a:t>
                </a:r>
                <a:endParaRPr/>
              </a:p>
            </p:txBody>
          </p:sp>
          <p:sp>
            <p:nvSpPr>
              <p:cNvPr id="339" name="Google Shape;339;p4"/>
              <p:cNvSpPr txBox="1"/>
              <p:nvPr/>
            </p:nvSpPr>
            <p:spPr>
              <a:xfrm>
                <a:off x="2676903" y="5409719"/>
                <a:ext cx="1015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4H.Consume </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Self Service</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Response</a:t>
                </a:r>
                <a:endParaRPr/>
              </a:p>
            </p:txBody>
          </p:sp>
          <p:grpSp>
            <p:nvGrpSpPr>
              <p:cNvPr id="340" name="Google Shape;340;p4"/>
              <p:cNvGrpSpPr/>
              <p:nvPr/>
            </p:nvGrpSpPr>
            <p:grpSpPr>
              <a:xfrm>
                <a:off x="898045" y="5168056"/>
                <a:ext cx="1351030" cy="638205"/>
                <a:chOff x="2683042" y="1660357"/>
                <a:chExt cx="1648200" cy="685800"/>
              </a:xfrm>
            </p:grpSpPr>
            <p:sp>
              <p:nvSpPr>
                <p:cNvPr id="314" name="Google Shape;314;p4"/>
                <p:cNvSpPr/>
                <p:nvPr/>
              </p:nvSpPr>
              <p:spPr>
                <a:xfrm>
                  <a:off x="2683042" y="1660357"/>
                  <a:ext cx="1648200" cy="685800"/>
                </a:xfrm>
                <a:prstGeom prst="flowChartAlternateProcess">
                  <a:avLst/>
                </a:prstGeom>
                <a:solidFill>
                  <a:srgbClr val="A8D08C"/>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030A0"/>
                    </a:solidFill>
                    <a:latin typeface="Calibri"/>
                    <a:ea typeface="Calibri"/>
                    <a:cs typeface="Calibri"/>
                    <a:sym typeface="Calibri"/>
                  </a:endParaRPr>
                </a:p>
              </p:txBody>
            </p:sp>
            <p:sp>
              <p:nvSpPr>
                <p:cNvPr id="341" name="Google Shape;341;p4"/>
                <p:cNvSpPr txBox="1"/>
                <p:nvPr/>
              </p:nvSpPr>
              <p:spPr>
                <a:xfrm>
                  <a:off x="3294818" y="1787813"/>
                  <a:ext cx="424800" cy="281100"/>
                </a:xfrm>
                <a:prstGeom prst="rect">
                  <a:avLst/>
                </a:prstGeom>
                <a:solidFill>
                  <a:srgbClr val="A8D08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7030A0"/>
                      </a:solidFill>
                      <a:latin typeface="Calibri"/>
                      <a:ea typeface="Calibri"/>
                      <a:cs typeface="Calibri"/>
                      <a:sym typeface="Calibri"/>
                    </a:rPr>
                    <a:t>SO</a:t>
                  </a:r>
                  <a:endParaRPr/>
                </a:p>
              </p:txBody>
            </p:sp>
          </p:grpSp>
          <p:cxnSp>
            <p:nvCxnSpPr>
              <p:cNvPr id="342" name="Google Shape;342;p4"/>
              <p:cNvCxnSpPr>
                <a:stCxn id="314" idx="3"/>
                <a:endCxn id="262" idx="1"/>
              </p:cNvCxnSpPr>
              <p:nvPr/>
            </p:nvCxnSpPr>
            <p:spPr>
              <a:xfrm flipH="1" rot="10800000">
                <a:off x="2249075" y="5407358"/>
                <a:ext cx="1191600" cy="79800"/>
              </a:xfrm>
              <a:prstGeom prst="straightConnector1">
                <a:avLst/>
              </a:prstGeom>
              <a:noFill/>
              <a:ln cap="flat" cmpd="sng" w="12700">
                <a:solidFill>
                  <a:srgbClr val="000000"/>
                </a:solidFill>
                <a:prstDash val="lgDash"/>
                <a:miter lim="800000"/>
                <a:headEnd len="sm" w="sm" type="none"/>
                <a:tailEnd len="med" w="med" type="triangle"/>
              </a:ln>
            </p:spPr>
          </p:cxnSp>
          <p:sp>
            <p:nvSpPr>
              <p:cNvPr id="343" name="Google Shape;343;p4"/>
              <p:cNvSpPr txBox="1"/>
              <p:nvPr/>
            </p:nvSpPr>
            <p:spPr>
              <a:xfrm>
                <a:off x="2297005" y="4670653"/>
                <a:ext cx="1015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4A.Send</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Self Service</a:t>
                </a:r>
                <a:endParaRPr/>
              </a:p>
              <a:p>
                <a:pPr indent="0" lvl="0" marL="0" marR="0" rtl="0" algn="l">
                  <a:spcBef>
                    <a:spcPts val="0"/>
                  </a:spcBef>
                  <a:spcAft>
                    <a:spcPts val="0"/>
                  </a:spcAft>
                  <a:buNone/>
                </a:pPr>
                <a:r>
                  <a:rPr lang="en-US" sz="1000">
                    <a:solidFill>
                      <a:srgbClr val="C00000"/>
                    </a:solidFill>
                    <a:latin typeface="Calibri"/>
                    <a:ea typeface="Calibri"/>
                    <a:cs typeface="Calibri"/>
                    <a:sym typeface="Calibri"/>
                  </a:rPr>
                  <a:t>Request</a:t>
                </a:r>
                <a:endParaRPr/>
              </a:p>
            </p:txBody>
          </p:sp>
          <p:sp>
            <p:nvSpPr>
              <p:cNvPr id="344" name="Google Shape;344;p4"/>
              <p:cNvSpPr txBox="1"/>
              <p:nvPr/>
            </p:nvSpPr>
            <p:spPr>
              <a:xfrm>
                <a:off x="3497916" y="5185107"/>
                <a:ext cx="68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7030A0"/>
                    </a:solidFill>
                    <a:latin typeface="Calibri"/>
                    <a:ea typeface="Calibri"/>
                    <a:cs typeface="Calibri"/>
                    <a:sym typeface="Calibri"/>
                  </a:rPr>
                  <a:t>DMaaP </a:t>
                </a:r>
                <a:endParaRPr/>
              </a:p>
              <a:p>
                <a:pPr indent="0" lvl="0" marL="0" marR="0" rtl="0" algn="l">
                  <a:spcBef>
                    <a:spcPts val="0"/>
                  </a:spcBef>
                  <a:spcAft>
                    <a:spcPts val="0"/>
                  </a:spcAft>
                  <a:buNone/>
                </a:pPr>
                <a:r>
                  <a:rPr b="1" lang="en-US" sz="1200">
                    <a:solidFill>
                      <a:srgbClr val="7030A0"/>
                    </a:solidFill>
                    <a:latin typeface="Calibri"/>
                    <a:ea typeface="Calibri"/>
                    <a:cs typeface="Calibri"/>
                    <a:sym typeface="Calibri"/>
                  </a:rPr>
                  <a:t>/ Kafka</a:t>
                </a:r>
                <a:endParaRPr/>
              </a:p>
            </p:txBody>
          </p:sp>
          <p:sp>
            <p:nvSpPr>
              <p:cNvPr id="345" name="Google Shape;345;p4"/>
              <p:cNvSpPr txBox="1"/>
              <p:nvPr/>
            </p:nvSpPr>
            <p:spPr>
              <a:xfrm>
                <a:off x="3542558" y="3894622"/>
                <a:ext cx="649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7030A0"/>
                    </a:solidFill>
                    <a:latin typeface="Calibri"/>
                    <a:ea typeface="Calibri"/>
                    <a:cs typeface="Calibri"/>
                    <a:sym typeface="Calibri"/>
                  </a:rPr>
                  <a:t>DMaaP</a:t>
                </a:r>
                <a:endParaRPr b="1" sz="1200">
                  <a:solidFill>
                    <a:srgbClr val="7030A0"/>
                  </a:solidFill>
                  <a:latin typeface="Calibri"/>
                  <a:ea typeface="Calibri"/>
                  <a:cs typeface="Calibri"/>
                  <a:sym typeface="Calibri"/>
                </a:endParaRPr>
              </a:p>
            </p:txBody>
          </p:sp>
        </p:grpSp>
      </p:grpSp>
      <p:sp>
        <p:nvSpPr>
          <p:cNvPr id="346" name="Google Shape;346;p4"/>
          <p:cNvSpPr txBox="1"/>
          <p:nvPr/>
        </p:nvSpPr>
        <p:spPr>
          <a:xfrm>
            <a:off x="7021175" y="1884725"/>
            <a:ext cx="331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latin typeface="Calibri"/>
                <a:ea typeface="Calibri"/>
                <a:cs typeface="Calibri"/>
                <a:sym typeface="Calibri"/>
              </a:rPr>
              <a:t>Runtime</a:t>
            </a:r>
            <a:r>
              <a:rPr b="1" lang="en-US" sz="1800">
                <a:solidFill>
                  <a:srgbClr val="000000"/>
                </a:solidFill>
                <a:latin typeface="Calibri"/>
                <a:ea typeface="Calibri"/>
                <a:cs typeface="Calibri"/>
                <a:sym typeface="Calibri"/>
              </a:rPr>
              <a:t> Platform Component</a:t>
            </a:r>
            <a:endParaRPr/>
          </a:p>
        </p:txBody>
      </p:sp>
      <p:cxnSp>
        <p:nvCxnSpPr>
          <p:cNvPr id="347" name="Google Shape;347;p4"/>
          <p:cNvCxnSpPr>
            <a:stCxn id="256" idx="3"/>
          </p:cNvCxnSpPr>
          <p:nvPr/>
        </p:nvCxnSpPr>
        <p:spPr>
          <a:xfrm>
            <a:off x="6870394" y="3808125"/>
            <a:ext cx="3240900" cy="1242000"/>
          </a:xfrm>
          <a:prstGeom prst="straightConnector1">
            <a:avLst/>
          </a:prstGeom>
          <a:noFill/>
          <a:ln cap="flat" cmpd="sng" w="12700">
            <a:solidFill>
              <a:srgbClr val="000000"/>
            </a:solidFill>
            <a:prstDash val="lgDash"/>
            <a:miter lim="800000"/>
            <a:headEnd len="sm" w="sm" type="none"/>
            <a:tailEnd len="med" w="med" type="triangle"/>
          </a:ln>
        </p:spPr>
      </p:cxnSp>
      <p:sp>
        <p:nvSpPr>
          <p:cNvPr id="348" name="Google Shape;348;p4"/>
          <p:cNvSpPr txBox="1"/>
          <p:nvPr/>
        </p:nvSpPr>
        <p:spPr>
          <a:xfrm>
            <a:off x="8711111" y="4108076"/>
            <a:ext cx="1015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C00000"/>
                </a:solidFill>
                <a:latin typeface="Calibri"/>
                <a:ea typeface="Calibri"/>
                <a:cs typeface="Calibri"/>
                <a:sym typeface="Calibri"/>
              </a:rPr>
              <a:t>4C.Execute Component Directly</a:t>
            </a:r>
            <a:endParaRPr/>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11e0ecd999b_0_467"/>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CDS Release Wise Feature/ Roadmap</a:t>
            </a:r>
            <a:endParaRPr sz="2000">
              <a:solidFill>
                <a:srgbClr val="FFFFFF"/>
              </a:solidFill>
            </a:endParaRPr>
          </a:p>
        </p:txBody>
      </p:sp>
      <p:grpSp>
        <p:nvGrpSpPr>
          <p:cNvPr id="1320" name="Google Shape;1320;g11e0ecd999b_0_467"/>
          <p:cNvGrpSpPr/>
          <p:nvPr/>
        </p:nvGrpSpPr>
        <p:grpSpPr>
          <a:xfrm>
            <a:off x="5637162" y="962614"/>
            <a:ext cx="3306781" cy="2484882"/>
            <a:chOff x="4526675" y="1857800"/>
            <a:chExt cx="2480147" cy="1728854"/>
          </a:xfrm>
        </p:grpSpPr>
        <p:sp>
          <p:nvSpPr>
            <p:cNvPr id="1321" name="Google Shape;1321;g11e0ecd999b_0_467"/>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22" name="Google Shape;1322;g11e0ecd999b_0_467"/>
            <p:cNvGrpSpPr/>
            <p:nvPr/>
          </p:nvGrpSpPr>
          <p:grpSpPr>
            <a:xfrm>
              <a:off x="4526675" y="1857800"/>
              <a:ext cx="2480147" cy="1728854"/>
              <a:chOff x="4526675" y="1857800"/>
              <a:chExt cx="2480147" cy="1728854"/>
            </a:xfrm>
          </p:grpSpPr>
          <p:grpSp>
            <p:nvGrpSpPr>
              <p:cNvPr id="1323" name="Google Shape;1323;g11e0ecd999b_0_467"/>
              <p:cNvGrpSpPr/>
              <p:nvPr/>
            </p:nvGrpSpPr>
            <p:grpSpPr>
              <a:xfrm>
                <a:off x="4808316" y="2800065"/>
                <a:ext cx="92400" cy="411825"/>
                <a:chOff x="845575" y="2563700"/>
                <a:chExt cx="92400" cy="411825"/>
              </a:xfrm>
            </p:grpSpPr>
            <p:cxnSp>
              <p:nvCxnSpPr>
                <p:cNvPr id="1324" name="Google Shape;1324;g11e0ecd999b_0_46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5" name="Google Shape;1325;g11e0ecd999b_0_467"/>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26" name="Google Shape;1326;g11e0ecd999b_0_467"/>
              <p:cNvSpPr txBox="1"/>
              <p:nvPr/>
            </p:nvSpPr>
            <p:spPr>
              <a:xfrm>
                <a:off x="4526675" y="3215254"/>
                <a:ext cx="800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a:latin typeface="Roboto"/>
                    <a:ea typeface="Roboto"/>
                    <a:cs typeface="Roboto"/>
                    <a:sym typeface="Roboto"/>
                  </a:rPr>
                  <a:t>Istanbul</a:t>
                </a:r>
                <a:endParaRPr b="1">
                  <a:latin typeface="Roboto"/>
                  <a:ea typeface="Roboto"/>
                  <a:cs typeface="Roboto"/>
                  <a:sym typeface="Roboto"/>
                </a:endParaRPr>
              </a:p>
            </p:txBody>
          </p:sp>
          <p:sp>
            <p:nvSpPr>
              <p:cNvPr id="1327" name="Google Shape;1327;g11e0ecd999b_0_467"/>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298450" lvl="0" marL="457200" rtl="0" algn="l">
                  <a:spcBef>
                    <a:spcPts val="0"/>
                  </a:spcBef>
                  <a:spcAft>
                    <a:spcPts val="0"/>
                  </a:spcAft>
                  <a:buSzPts val="1100"/>
                  <a:buFont typeface="Roboto"/>
                  <a:buChar char="●"/>
                </a:pPr>
                <a:r>
                  <a:rPr b="1" lang="en-US" sz="1100">
                    <a:latin typeface="Roboto"/>
                    <a:ea typeface="Roboto"/>
                    <a:cs typeface="Roboto"/>
                    <a:sym typeface="Roboto"/>
                  </a:rPr>
                  <a:t>UI Improvements</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Microsoft SQL server capability</a:t>
                </a:r>
                <a:endParaRPr b="1" sz="1100">
                  <a:latin typeface="Roboto"/>
                  <a:ea typeface="Roboto"/>
                  <a:cs typeface="Roboto"/>
                  <a:sym typeface="Roboto"/>
                </a:endParaRPr>
              </a:p>
            </p:txBody>
          </p:sp>
        </p:grpSp>
      </p:grpSp>
      <p:grpSp>
        <p:nvGrpSpPr>
          <p:cNvPr id="1328" name="Google Shape;1328;g11e0ecd999b_0_467"/>
          <p:cNvGrpSpPr/>
          <p:nvPr/>
        </p:nvGrpSpPr>
        <p:grpSpPr>
          <a:xfrm>
            <a:off x="8182611" y="2126392"/>
            <a:ext cx="3628096" cy="2545103"/>
            <a:chOff x="6435810" y="2667497"/>
            <a:chExt cx="2721140" cy="1770753"/>
          </a:xfrm>
        </p:grpSpPr>
        <p:sp>
          <p:nvSpPr>
            <p:cNvPr id="1329" name="Google Shape;1329;g11e0ecd999b_0_467"/>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30" name="Google Shape;1330;g11e0ecd999b_0_467"/>
            <p:cNvGrpSpPr/>
            <p:nvPr/>
          </p:nvGrpSpPr>
          <p:grpSpPr>
            <a:xfrm>
              <a:off x="6435810" y="2667497"/>
              <a:ext cx="2494563" cy="1770753"/>
              <a:chOff x="6435810" y="2667497"/>
              <a:chExt cx="2494563" cy="1770753"/>
            </a:xfrm>
          </p:grpSpPr>
          <p:grpSp>
            <p:nvGrpSpPr>
              <p:cNvPr id="1331" name="Google Shape;1331;g11e0ecd999b_0_467"/>
              <p:cNvGrpSpPr/>
              <p:nvPr/>
            </p:nvGrpSpPr>
            <p:grpSpPr>
              <a:xfrm rot="10800000">
                <a:off x="6760035" y="3079467"/>
                <a:ext cx="92400" cy="411825"/>
                <a:chOff x="2070100" y="2563700"/>
                <a:chExt cx="92400" cy="411825"/>
              </a:xfrm>
            </p:grpSpPr>
            <p:cxnSp>
              <p:nvCxnSpPr>
                <p:cNvPr id="1332" name="Google Shape;1332;g11e0ecd999b_0_46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33" name="Google Shape;1333;g11e0ecd999b_0_467"/>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34" name="Google Shape;1334;g11e0ecd999b_0_467"/>
              <p:cNvSpPr txBox="1"/>
              <p:nvPr/>
            </p:nvSpPr>
            <p:spPr>
              <a:xfrm>
                <a:off x="6435810" y="2667497"/>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Jakarta</a:t>
                </a:r>
                <a:endParaRPr b="1" sz="1600">
                  <a:latin typeface="Roboto"/>
                  <a:ea typeface="Roboto"/>
                  <a:cs typeface="Roboto"/>
                  <a:sym typeface="Roboto"/>
                </a:endParaRPr>
              </a:p>
            </p:txBody>
          </p:sp>
          <p:sp>
            <p:nvSpPr>
              <p:cNvPr id="1335" name="Google Shape;1335;g11e0ecd999b_0_467"/>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298450" lvl="0" marL="457200" rtl="0" algn="l">
                  <a:spcBef>
                    <a:spcPts val="0"/>
                  </a:spcBef>
                  <a:spcAft>
                    <a:spcPts val="0"/>
                  </a:spcAft>
                  <a:buSzPts val="1100"/>
                  <a:buFont typeface="Roboto"/>
                  <a:buChar char="●"/>
                </a:pPr>
                <a:r>
                  <a:rPr b="1" lang="en-US" sz="1100">
                    <a:latin typeface="Roboto"/>
                    <a:ea typeface="Roboto"/>
                    <a:cs typeface="Roboto"/>
                    <a:sym typeface="Roboto"/>
                  </a:rPr>
                  <a:t>k8s components updation</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5G slicing some minor requirements</a:t>
                </a:r>
                <a:endParaRPr b="1" sz="1100">
                  <a:latin typeface="Roboto"/>
                  <a:ea typeface="Roboto"/>
                  <a:cs typeface="Roboto"/>
                  <a:sym typeface="Roboto"/>
                </a:endParaRPr>
              </a:p>
            </p:txBody>
          </p:sp>
        </p:grpSp>
      </p:grpSp>
      <p:grpSp>
        <p:nvGrpSpPr>
          <p:cNvPr id="1336" name="Google Shape;1336;g11e0ecd999b_0_467"/>
          <p:cNvGrpSpPr/>
          <p:nvPr/>
        </p:nvGrpSpPr>
        <p:grpSpPr>
          <a:xfrm>
            <a:off x="263050" y="962614"/>
            <a:ext cx="3440889" cy="2484895"/>
            <a:chOff x="495991" y="1857800"/>
            <a:chExt cx="2580731" cy="1728863"/>
          </a:xfrm>
        </p:grpSpPr>
        <p:sp>
          <p:nvSpPr>
            <p:cNvPr id="1337" name="Google Shape;1337;g11e0ecd999b_0_467"/>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38" name="Google Shape;1338;g11e0ecd999b_0_467"/>
            <p:cNvGrpSpPr/>
            <p:nvPr/>
          </p:nvGrpSpPr>
          <p:grpSpPr>
            <a:xfrm>
              <a:off x="495991" y="1857800"/>
              <a:ext cx="2580731" cy="1728863"/>
              <a:chOff x="495991" y="1857800"/>
              <a:chExt cx="2580731" cy="1728863"/>
            </a:xfrm>
          </p:grpSpPr>
          <p:sp>
            <p:nvSpPr>
              <p:cNvPr id="1339" name="Google Shape;1339;g11e0ecd999b_0_467"/>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Clr>
                    <a:schemeClr val="dk1"/>
                  </a:buClr>
                  <a:buSzPts val="1100"/>
                  <a:buFont typeface="Arial"/>
                  <a:buNone/>
                </a:pPr>
                <a:r>
                  <a:rPr b="1" lang="en-US" sz="1600">
                    <a:solidFill>
                      <a:schemeClr val="dk1"/>
                    </a:solidFill>
                    <a:latin typeface="Roboto"/>
                    <a:ea typeface="Roboto"/>
                    <a:cs typeface="Roboto"/>
                    <a:sym typeface="Roboto"/>
                  </a:rPr>
                  <a:t>Guilin</a:t>
                </a:r>
                <a:endParaRPr b="1" sz="1600">
                  <a:latin typeface="Roboto"/>
                  <a:ea typeface="Roboto"/>
                  <a:cs typeface="Roboto"/>
                  <a:sym typeface="Roboto"/>
                </a:endParaRPr>
              </a:p>
            </p:txBody>
          </p:sp>
          <p:grpSp>
            <p:nvGrpSpPr>
              <p:cNvPr id="1340" name="Google Shape;1340;g11e0ecd999b_0_467"/>
              <p:cNvGrpSpPr/>
              <p:nvPr/>
            </p:nvGrpSpPr>
            <p:grpSpPr>
              <a:xfrm>
                <a:off x="881025" y="2800065"/>
                <a:ext cx="92400" cy="411825"/>
                <a:chOff x="845575" y="2563700"/>
                <a:chExt cx="92400" cy="411825"/>
              </a:xfrm>
            </p:grpSpPr>
            <p:cxnSp>
              <p:nvCxnSpPr>
                <p:cNvPr id="1341" name="Google Shape;1341;g11e0ecd999b_0_46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42" name="Google Shape;1342;g11e0ecd999b_0_467"/>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43" name="Google Shape;1343;g11e0ecd999b_0_467"/>
              <p:cNvSpPr txBox="1"/>
              <p:nvPr/>
            </p:nvSpPr>
            <p:spPr>
              <a:xfrm>
                <a:off x="823122" y="1857800"/>
                <a:ext cx="2253600" cy="943800"/>
              </a:xfrm>
              <a:prstGeom prst="rect">
                <a:avLst/>
              </a:prstGeom>
              <a:noFill/>
              <a:ln>
                <a:noFill/>
              </a:ln>
            </p:spPr>
            <p:txBody>
              <a:bodyPr anchorCtr="0" anchor="t" bIns="121900" lIns="121900" spcFirstLastPara="1" rIns="121900" wrap="square" tIns="121900">
                <a:noAutofit/>
              </a:bodyPr>
              <a:lstStyle/>
              <a:p>
                <a:pPr indent="-298450" lvl="0" marL="457200" rtl="0" algn="l">
                  <a:spcBef>
                    <a:spcPts val="0"/>
                  </a:spcBef>
                  <a:spcAft>
                    <a:spcPts val="0"/>
                  </a:spcAft>
                  <a:buSzPts val="1100"/>
                  <a:buFont typeface="Roboto"/>
                  <a:buChar char="●"/>
                </a:pPr>
                <a:r>
                  <a:rPr b="1" lang="en-US" sz="1100">
                    <a:latin typeface="Roboto"/>
                    <a:ea typeface="Roboto"/>
                    <a:cs typeface="Roboto"/>
                    <a:sym typeface="Roboto"/>
                  </a:rPr>
                  <a:t>UI Improvement</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CNF orchestration - Enhancements (using CDS)</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Other minor improvements</a:t>
                </a:r>
                <a:endParaRPr b="1" sz="1100">
                  <a:latin typeface="Roboto"/>
                  <a:ea typeface="Roboto"/>
                  <a:cs typeface="Roboto"/>
                  <a:sym typeface="Roboto"/>
                </a:endParaRPr>
              </a:p>
            </p:txBody>
          </p:sp>
        </p:grpSp>
      </p:grpSp>
      <p:grpSp>
        <p:nvGrpSpPr>
          <p:cNvPr id="1344" name="Google Shape;1344;g11e0ecd999b_0_467"/>
          <p:cNvGrpSpPr/>
          <p:nvPr/>
        </p:nvGrpSpPr>
        <p:grpSpPr>
          <a:xfrm>
            <a:off x="2969122" y="2176840"/>
            <a:ext cx="3335057" cy="2494655"/>
            <a:chOff x="2525595" y="2702596"/>
            <a:chExt cx="2501355" cy="1735654"/>
          </a:xfrm>
        </p:grpSpPr>
        <p:sp>
          <p:nvSpPr>
            <p:cNvPr id="1345" name="Google Shape;1345;g11e0ecd999b_0_467"/>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46" name="Google Shape;1346;g11e0ecd999b_0_467"/>
            <p:cNvGrpSpPr/>
            <p:nvPr/>
          </p:nvGrpSpPr>
          <p:grpSpPr>
            <a:xfrm>
              <a:off x="2525595" y="2702596"/>
              <a:ext cx="2501355" cy="1735654"/>
              <a:chOff x="2525595" y="2702596"/>
              <a:chExt cx="2501355" cy="1735654"/>
            </a:xfrm>
          </p:grpSpPr>
          <p:sp>
            <p:nvSpPr>
              <p:cNvPr id="1347" name="Google Shape;1347;g11e0ecd999b_0_467"/>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Clr>
                    <a:schemeClr val="dk1"/>
                  </a:buClr>
                  <a:buSzPts val="1100"/>
                  <a:buFont typeface="Arial"/>
                  <a:buNone/>
                </a:pPr>
                <a:r>
                  <a:rPr b="1" lang="en-US">
                    <a:solidFill>
                      <a:schemeClr val="dk1"/>
                    </a:solidFill>
                    <a:latin typeface="Roboto"/>
                    <a:ea typeface="Roboto"/>
                    <a:cs typeface="Roboto"/>
                    <a:sym typeface="Roboto"/>
                  </a:rPr>
                  <a:t>Honolulu</a:t>
                </a:r>
                <a:endParaRPr b="1" sz="1600">
                  <a:latin typeface="Roboto"/>
                  <a:ea typeface="Roboto"/>
                  <a:cs typeface="Roboto"/>
                  <a:sym typeface="Roboto"/>
                </a:endParaRPr>
              </a:p>
            </p:txBody>
          </p:sp>
          <p:grpSp>
            <p:nvGrpSpPr>
              <p:cNvPr id="1348" name="Google Shape;1348;g11e0ecd999b_0_467"/>
              <p:cNvGrpSpPr/>
              <p:nvPr/>
            </p:nvGrpSpPr>
            <p:grpSpPr>
              <a:xfrm rot="10800000">
                <a:off x="2849073" y="3079467"/>
                <a:ext cx="92400" cy="411825"/>
                <a:chOff x="2070100" y="2563700"/>
                <a:chExt cx="92400" cy="411825"/>
              </a:xfrm>
            </p:grpSpPr>
            <p:cxnSp>
              <p:nvCxnSpPr>
                <p:cNvPr id="1349" name="Google Shape;1349;g11e0ecd999b_0_46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50" name="Google Shape;1350;g11e0ecd999b_0_467"/>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1" name="Google Shape;1351;g11e0ecd999b_0_467"/>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298450" lvl="0" marL="457200" rtl="0" algn="l">
                  <a:spcBef>
                    <a:spcPts val="0"/>
                  </a:spcBef>
                  <a:spcAft>
                    <a:spcPts val="0"/>
                  </a:spcAft>
                  <a:buSzPts val="1100"/>
                  <a:buFont typeface="Roboto"/>
                  <a:buChar char="●"/>
                </a:pPr>
                <a:r>
                  <a:rPr b="1" lang="en-US" sz="1100">
                    <a:latin typeface="Roboto"/>
                    <a:ea typeface="Roboto"/>
                    <a:cs typeface="Roboto"/>
                    <a:sym typeface="Roboto"/>
                  </a:rPr>
                  <a:t>UI Improvemenets</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Documentation Improvement</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b="1" lang="en-US" sz="1100">
                    <a:latin typeface="Roboto"/>
                    <a:ea typeface="Roboto"/>
                    <a:cs typeface="Roboto"/>
                    <a:sym typeface="Roboto"/>
                  </a:rPr>
                  <a:t>Other minor improvement</a:t>
                </a:r>
                <a:endParaRPr b="1" sz="1100">
                  <a:latin typeface="Roboto"/>
                  <a:ea typeface="Roboto"/>
                  <a:cs typeface="Roboto"/>
                  <a:sym typeface="Roboto"/>
                </a:endParaRPr>
              </a:p>
            </p:txBody>
          </p:sp>
        </p:grpSp>
      </p:grpSp>
      <p:sp>
        <p:nvSpPr>
          <p:cNvPr id="1352" name="Google Shape;1352;g11e0ecd999b_0_467"/>
          <p:cNvSpPr/>
          <p:nvPr/>
        </p:nvSpPr>
        <p:spPr>
          <a:xfrm>
            <a:off x="38825" y="5706675"/>
            <a:ext cx="12192000" cy="8034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Note: </a:t>
            </a:r>
            <a:r>
              <a:rPr lang="en-US" sz="1600"/>
              <a:t>CDS backed with most of the capabilities/features was completed from Casablanca to Frankfurt release. CDS UI started sometime during end of Dublin and was completed by Honolulu. For this reason even code frequency has reduced from Istanbul.</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g11ed1d28011_1_675"/>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Code/Contribution Overview</a:t>
            </a:r>
            <a:endParaRPr sz="2000">
              <a:solidFill>
                <a:srgbClr val="FFFFFF"/>
              </a:solidFill>
            </a:endParaRPr>
          </a:p>
        </p:txBody>
      </p:sp>
      <p:pic>
        <p:nvPicPr>
          <p:cNvPr id="1359" name="Google Shape;1359;g11ed1d28011_1_675"/>
          <p:cNvPicPr preferRelativeResize="0"/>
          <p:nvPr/>
        </p:nvPicPr>
        <p:blipFill>
          <a:blip r:embed="rId3">
            <a:alphaModFix/>
          </a:blip>
          <a:stretch>
            <a:fillRect/>
          </a:stretch>
        </p:blipFill>
        <p:spPr>
          <a:xfrm>
            <a:off x="129438" y="998225"/>
            <a:ext cx="6143625" cy="5534025"/>
          </a:xfrm>
          <a:prstGeom prst="rect">
            <a:avLst/>
          </a:prstGeom>
          <a:noFill/>
          <a:ln>
            <a:noFill/>
          </a:ln>
        </p:spPr>
      </p:pic>
      <p:sp>
        <p:nvSpPr>
          <p:cNvPr id="1360" name="Google Shape;1360;g11ed1d28011_1_675"/>
          <p:cNvSpPr txBox="1"/>
          <p:nvPr/>
        </p:nvSpPr>
        <p:spPr>
          <a:xfrm>
            <a:off x="8689300" y="140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https://github.com/onap/ccsdk-cds</a:t>
            </a:r>
            <a:endParaRPr>
              <a:solidFill>
                <a:schemeClr val="lt1"/>
              </a:solidFill>
            </a:endParaRPr>
          </a:p>
        </p:txBody>
      </p:sp>
      <p:sp>
        <p:nvSpPr>
          <p:cNvPr id="1361" name="Google Shape;1361;g11ed1d28011_1_675"/>
          <p:cNvSpPr/>
          <p:nvPr/>
        </p:nvSpPr>
        <p:spPr>
          <a:xfrm>
            <a:off x="1163" y="1775250"/>
            <a:ext cx="6400200" cy="24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11ed1d28011_1_675"/>
          <p:cNvSpPr txBox="1"/>
          <p:nvPr/>
        </p:nvSpPr>
        <p:spPr>
          <a:xfrm>
            <a:off x="6616550" y="3972000"/>
            <a:ext cx="47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CDS backend is written in KOTLIN &amp; UI is in Angular</a:t>
            </a:r>
            <a:endParaRPr/>
          </a:p>
        </p:txBody>
      </p:sp>
      <p:sp>
        <p:nvSpPr>
          <p:cNvPr id="1363" name="Google Shape;1363;g11ed1d28011_1_675"/>
          <p:cNvSpPr txBox="1"/>
          <p:nvPr/>
        </p:nvSpPr>
        <p:spPr>
          <a:xfrm>
            <a:off x="6580625" y="4440725"/>
            <a:ext cx="496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Contributing Organization</a:t>
            </a:r>
            <a:endParaRPr b="1"/>
          </a:p>
          <a:p>
            <a:pPr indent="0" lvl="0" marL="0" rtl="0" algn="l">
              <a:spcBef>
                <a:spcPts val="0"/>
              </a:spcBef>
              <a:spcAft>
                <a:spcPts val="0"/>
              </a:spcAft>
              <a:buNone/>
            </a:pPr>
            <a:r>
              <a:rPr lang="en-US"/>
              <a:t>CDS was started by AT&amp;T, Bell Canada, Ericsson, IBM had an active participation.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Currently T-Mobile (</a:t>
            </a:r>
            <a:r>
              <a:rPr lang="en-US" sz="1100" u="sng">
                <a:solidFill>
                  <a:schemeClr val="hlink"/>
                </a:solidFill>
                <a:hlinkClick r:id="rId4"/>
              </a:rPr>
              <a:t>Marek Szwałkiewicz</a:t>
            </a:r>
            <a:r>
              <a:rPr lang="en-US"/>
              <a:t>) is holding meetings, contributions are limited to maintenance.</a:t>
            </a:r>
            <a:endParaRPr/>
          </a:p>
        </p:txBody>
      </p:sp>
      <p:pic>
        <p:nvPicPr>
          <p:cNvPr id="1364" name="Google Shape;1364;g11ed1d28011_1_675"/>
          <p:cNvPicPr preferRelativeResize="0"/>
          <p:nvPr/>
        </p:nvPicPr>
        <p:blipFill>
          <a:blip r:embed="rId5">
            <a:alphaModFix/>
          </a:blip>
          <a:stretch>
            <a:fillRect/>
          </a:stretch>
        </p:blipFill>
        <p:spPr>
          <a:xfrm>
            <a:off x="6540350" y="1356475"/>
            <a:ext cx="5353701" cy="2362200"/>
          </a:xfrm>
          <a:prstGeom prst="rect">
            <a:avLst/>
          </a:prstGeom>
          <a:noFill/>
          <a:ln>
            <a:noFill/>
          </a:ln>
        </p:spPr>
      </p:pic>
      <p:sp>
        <p:nvSpPr>
          <p:cNvPr id="1365" name="Google Shape;1365;g11ed1d28011_1_675"/>
          <p:cNvSpPr txBox="1"/>
          <p:nvPr/>
        </p:nvSpPr>
        <p:spPr>
          <a:xfrm>
            <a:off x="7586525" y="1142425"/>
            <a:ext cx="300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Code Contribution Frequency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g11f9aa34850_1_0"/>
          <p:cNvSpPr txBox="1"/>
          <p:nvPr/>
        </p:nvSpPr>
        <p:spPr>
          <a:xfrm>
            <a:off x="9725" y="-39250"/>
            <a:ext cx="10585500" cy="95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How to Install/ Debug</a:t>
            </a:r>
            <a:endParaRPr sz="2000">
              <a:solidFill>
                <a:srgbClr val="FFFFFF"/>
              </a:solidFill>
            </a:endParaRPr>
          </a:p>
        </p:txBody>
      </p:sp>
      <p:sp>
        <p:nvSpPr>
          <p:cNvPr id="1372" name="Google Shape;1372;g11f9aa34850_1_0"/>
          <p:cNvSpPr txBox="1"/>
          <p:nvPr/>
        </p:nvSpPr>
        <p:spPr>
          <a:xfrm>
            <a:off x="168150" y="1102500"/>
            <a:ext cx="117726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IDE : </a:t>
            </a:r>
            <a:r>
              <a:rPr lang="en-US" u="sng">
                <a:solidFill>
                  <a:schemeClr val="hlink"/>
                </a:solidFill>
                <a:hlinkClick r:id="rId3"/>
              </a:rPr>
              <a:t>https://docs.onap.org/projects/onap-ccsdk-cds/en/latest/userguides/developer-guide/running-bp-processor-in-ide.html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Local Setup: Docker-Compose</a:t>
            </a:r>
            <a:endParaRPr/>
          </a:p>
          <a:p>
            <a:pPr indent="0" lvl="0" marL="0" rtl="0" algn="l">
              <a:spcBef>
                <a:spcPts val="0"/>
              </a:spcBef>
              <a:spcAft>
                <a:spcPts val="0"/>
              </a:spcAft>
              <a:buNone/>
            </a:pPr>
            <a:r>
              <a:rPr lang="en-US" u="sng">
                <a:solidFill>
                  <a:schemeClr val="hlink"/>
                </a:solidFill>
                <a:hlinkClick r:id="rId4"/>
              </a:rPr>
              <a:t>https://wiki.onap.org/display/DW/Running+Blueprints+Processor+Microservice+Locally</a:t>
            </a:r>
            <a:endParaRPr/>
          </a:p>
          <a:p>
            <a:pPr indent="0" lvl="0" marL="0" rtl="0" algn="l">
              <a:spcBef>
                <a:spcPts val="0"/>
              </a:spcBef>
              <a:spcAft>
                <a:spcPts val="0"/>
              </a:spcAft>
              <a:buNone/>
            </a:pPr>
            <a:r>
              <a:rPr lang="en-US" u="sng">
                <a:solidFill>
                  <a:schemeClr val="hlink"/>
                </a:solidFill>
                <a:hlinkClick r:id="rId5"/>
              </a:rPr>
              <a:t>https://docs.onap.org/projects/onap-ccsdk-cds/en/latest/userguides/developer-guide/running-cds-ui-locally.html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OOM based Installation</a:t>
            </a:r>
            <a:endParaRPr/>
          </a:p>
          <a:p>
            <a:pPr indent="0" lvl="0" marL="0" rtl="0" algn="l">
              <a:spcBef>
                <a:spcPts val="0"/>
              </a:spcBef>
              <a:spcAft>
                <a:spcPts val="0"/>
              </a:spcAft>
              <a:buNone/>
            </a:pPr>
            <a:r>
              <a:rPr lang="en-US" u="sng">
                <a:solidFill>
                  <a:schemeClr val="hlink"/>
                </a:solidFill>
                <a:hlinkClick r:id="rId6"/>
              </a:rPr>
              <a:t>https://docs.onap.org/projects/onap-ccsdk-cds/en/latest/userguides/installation.html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Command Executor Running Locally</a:t>
            </a:r>
            <a:endParaRPr/>
          </a:p>
          <a:p>
            <a:pPr indent="0" lvl="0" marL="0" rtl="0" algn="l">
              <a:spcBef>
                <a:spcPts val="0"/>
              </a:spcBef>
              <a:spcAft>
                <a:spcPts val="0"/>
              </a:spcAft>
              <a:buNone/>
            </a:pPr>
            <a:r>
              <a:rPr lang="en-US" u="sng">
                <a:solidFill>
                  <a:schemeClr val="hlink"/>
                </a:solidFill>
                <a:hlinkClick r:id="rId7"/>
              </a:rPr>
              <a:t>https://wiki.onap.org/display/DW/Running+Command+Executor+Locally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Swagger: </a:t>
            </a:r>
            <a:r>
              <a:rPr lang="en-US" sz="1300" u="sng">
                <a:solidFill>
                  <a:schemeClr val="hlink"/>
                </a:solidFill>
                <a:hlinkClick r:id="rId8"/>
              </a:rPr>
              <a:t>https://docs.onap.org/projects/onap-ccsdk-cds/en/latest/_downloads/444e8f98bca7be17408b03b51550cba9/cds-bp-processor-api-swagger.json</a:t>
            </a:r>
            <a:endParaRPr sz="1300"/>
          </a:p>
          <a:p>
            <a:pPr indent="0" lvl="0" marL="0" rtl="0" algn="l">
              <a:spcBef>
                <a:spcPts val="0"/>
              </a:spcBef>
              <a:spcAft>
                <a:spcPts val="0"/>
              </a:spcAft>
              <a:buNone/>
            </a:pPr>
            <a:r>
              <a:rPr lang="en-US"/>
              <a:t>Postman: </a:t>
            </a:r>
            <a:r>
              <a:rPr lang="en-US" sz="1300" u="sng">
                <a:solidFill>
                  <a:schemeClr val="hlink"/>
                </a:solidFill>
                <a:hlinkClick r:id="rId9"/>
              </a:rPr>
              <a:t>h</a:t>
            </a:r>
            <a:r>
              <a:rPr lang="en-US" sz="1300" u="sng">
                <a:solidFill>
                  <a:schemeClr val="hlink"/>
                </a:solidFill>
                <a:hlinkClick r:id="rId10"/>
              </a:rPr>
              <a:t>ttps://docs.onap.org/projects/onap-ccsdk-cds/en/latest/_downloads/2566f0533cfd2df155d7a513590db4d5/bp-processor.postman_collection.json</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1300">
                <a:solidFill>
                  <a:schemeClr val="dk1"/>
                </a:solidFill>
              </a:rPr>
              <a:t>Check CDS Blueprint Processor Logs:</a:t>
            </a:r>
            <a:endParaRPr sz="13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kubectl -n onap get pods | grep blueprints-processor | grep Running | cut -f1 -d" " | xargs -i kubectl -n onap logs</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kubectl -n onap get pods | grep blueprints-processor | grep Running | cut -f1 -d" " | xargs -i kubectl -n onap logs {} -f</a:t>
            </a:r>
            <a:endParaRPr/>
          </a:p>
        </p:txBody>
      </p:sp>
      <p:pic>
        <p:nvPicPr>
          <p:cNvPr id="1373" name="Google Shape;1373;g11f9aa34850_1_0"/>
          <p:cNvPicPr preferRelativeResize="0"/>
          <p:nvPr/>
        </p:nvPicPr>
        <p:blipFill>
          <a:blip r:embed="rId11">
            <a:alphaModFix/>
          </a:blip>
          <a:stretch>
            <a:fillRect/>
          </a:stretch>
        </p:blipFill>
        <p:spPr>
          <a:xfrm>
            <a:off x="7356100" y="2607150"/>
            <a:ext cx="4524375" cy="1181100"/>
          </a:xfrm>
          <a:prstGeom prst="rect">
            <a:avLst/>
          </a:prstGeom>
          <a:noFill/>
          <a:ln>
            <a:noFill/>
          </a:ln>
        </p:spPr>
      </p:pic>
      <p:cxnSp>
        <p:nvCxnSpPr>
          <p:cNvPr id="1374" name="Google Shape;1374;g11f9aa34850_1_0"/>
          <p:cNvCxnSpPr/>
          <p:nvPr/>
        </p:nvCxnSpPr>
        <p:spPr>
          <a:xfrm>
            <a:off x="9595600" y="1355400"/>
            <a:ext cx="280200" cy="1233300"/>
          </a:xfrm>
          <a:prstGeom prst="straightConnector1">
            <a:avLst/>
          </a:prstGeom>
          <a:noFill/>
          <a:ln cap="flat" cmpd="sng" w="9525">
            <a:solidFill>
              <a:schemeClr val="dk2"/>
            </a:solidFill>
            <a:prstDash val="solid"/>
            <a:round/>
            <a:headEnd len="med" w="med" type="none"/>
            <a:tailEnd len="med" w="med" type="triangle"/>
          </a:ln>
        </p:spPr>
      </p:cxnSp>
      <p:sp>
        <p:nvSpPr>
          <p:cNvPr id="1375" name="Google Shape;1375;g11f9aa34850_1_0"/>
          <p:cNvSpPr txBox="1"/>
          <p:nvPr/>
        </p:nvSpPr>
        <p:spPr>
          <a:xfrm>
            <a:off x="9632975" y="1719800"/>
            <a:ext cx="242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Directory in this step is incorrect and should match docker-compose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g11e8e863e1b_0_54"/>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SDNC vs CDS</a:t>
            </a:r>
            <a:endParaRPr b="0" i="0" sz="3600" u="none" cap="none" strike="noStrike">
              <a:solidFill>
                <a:srgbClr val="000000"/>
              </a:solidFill>
              <a:latin typeface="Calibri"/>
              <a:ea typeface="Calibri"/>
              <a:cs typeface="Calibri"/>
              <a:sym typeface="Calibri"/>
            </a:endParaRPr>
          </a:p>
        </p:txBody>
      </p:sp>
      <p:graphicFrame>
        <p:nvGraphicFramePr>
          <p:cNvPr id="1382" name="Google Shape;1382;g11e8e863e1b_0_54"/>
          <p:cNvGraphicFramePr/>
          <p:nvPr/>
        </p:nvGraphicFramePr>
        <p:xfrm>
          <a:off x="102275" y="1054100"/>
          <a:ext cx="3000000" cy="3000000"/>
        </p:xfrm>
        <a:graphic>
          <a:graphicData uri="http://schemas.openxmlformats.org/drawingml/2006/table">
            <a:tbl>
              <a:tblPr>
                <a:noFill/>
                <a:tableStyleId>{931317A1-D667-4CD5-BB52-BE30C7748E97}</a:tableStyleId>
              </a:tblPr>
              <a:tblGrid>
                <a:gridCol w="3206825"/>
                <a:gridCol w="4247275"/>
                <a:gridCol w="4396775"/>
              </a:tblGrid>
              <a:tr h="396200">
                <a:tc>
                  <a:txBody>
                    <a:bodyPr/>
                    <a:lstStyle/>
                    <a:p>
                      <a:pPr indent="0" lvl="0" marL="0" rtl="0" algn="l">
                        <a:spcBef>
                          <a:spcPts val="0"/>
                        </a:spcBef>
                        <a:spcAft>
                          <a:spcPts val="0"/>
                        </a:spcAft>
                        <a:buNone/>
                      </a:pPr>
                      <a:r>
                        <a:rPr lang="en-US"/>
                        <a:t>Comparison Point</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SDNC</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CDS</a:t>
                      </a:r>
                      <a:endParaRPr/>
                    </a:p>
                  </a:txBody>
                  <a:tcPr marT="91425" marB="91425" marR="91425" marL="91425">
                    <a:solidFill>
                      <a:srgbClr val="D9EAD3"/>
                    </a:solidFill>
                  </a:tcPr>
                </a:tc>
              </a:tr>
              <a:tr h="396200">
                <a:tc>
                  <a:txBody>
                    <a:bodyPr/>
                    <a:lstStyle/>
                    <a:p>
                      <a:pPr indent="0" lvl="0" marL="0" rtl="0" algn="l">
                        <a:spcBef>
                          <a:spcPts val="0"/>
                        </a:spcBef>
                        <a:spcAft>
                          <a:spcPts val="0"/>
                        </a:spcAft>
                        <a:buNone/>
                      </a:pPr>
                      <a:r>
                        <a:rPr lang="en-US"/>
                        <a:t>Controller Implementation</a:t>
                      </a:r>
                      <a:endParaRPr/>
                    </a:p>
                  </a:txBody>
                  <a:tcPr marT="91425" marB="91425" marR="91425" marL="91425"/>
                </a:tc>
                <a:tc>
                  <a:txBody>
                    <a:bodyPr/>
                    <a:lstStyle/>
                    <a:p>
                      <a:pPr indent="0" lvl="0" marL="0" rtl="0" algn="l">
                        <a:spcBef>
                          <a:spcPts val="0"/>
                        </a:spcBef>
                        <a:spcAft>
                          <a:spcPts val="0"/>
                        </a:spcAft>
                        <a:buNone/>
                      </a:pPr>
                      <a:r>
                        <a:rPr lang="en-US"/>
                        <a:t>via DGs (written using Graphical tool: DGBuilder)</a:t>
                      </a:r>
                      <a:endParaRPr/>
                    </a:p>
                  </a:txBody>
                  <a:tcPr marT="91425" marB="91425" marR="91425" marL="91425"/>
                </a:tc>
                <a:tc>
                  <a:txBody>
                    <a:bodyPr/>
                    <a:lstStyle/>
                    <a:p>
                      <a:pPr indent="0" lvl="0" marL="0" rtl="0" algn="l">
                        <a:spcBef>
                          <a:spcPts val="0"/>
                        </a:spcBef>
                        <a:spcAft>
                          <a:spcPts val="0"/>
                        </a:spcAft>
                        <a:buNone/>
                      </a:pPr>
                      <a:r>
                        <a:rPr lang="en-US"/>
                        <a:t>via Models</a:t>
                      </a:r>
                      <a:r>
                        <a:rPr lang="en-US"/>
                        <a:t> (created using CDS UI (except scripts))</a:t>
                      </a:r>
                      <a:endParaRPr/>
                    </a:p>
                  </a:txBody>
                  <a:tcPr marT="91425" marB="91425" marR="91425" marL="91425"/>
                </a:tc>
              </a:tr>
              <a:tr h="609575">
                <a:tc>
                  <a:txBody>
                    <a:bodyPr/>
                    <a:lstStyle/>
                    <a:p>
                      <a:pPr indent="0" lvl="0" marL="0" rtl="0" algn="l">
                        <a:spcBef>
                          <a:spcPts val="0"/>
                        </a:spcBef>
                        <a:spcAft>
                          <a:spcPts val="0"/>
                        </a:spcAft>
                        <a:buNone/>
                      </a:pPr>
                      <a:r>
                        <a:rPr lang="en-US"/>
                        <a:t>Implementation includes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AutoNum type="arabicPeriod"/>
                      </a:pPr>
                      <a:r>
                        <a:rPr lang="en-US"/>
                        <a:t>DG</a:t>
                      </a:r>
                      <a:endParaRPr/>
                    </a:p>
                    <a:p>
                      <a:pPr indent="-317500" lvl="0" marL="457200" rtl="0" algn="l">
                        <a:spcBef>
                          <a:spcPts val="0"/>
                        </a:spcBef>
                        <a:spcAft>
                          <a:spcPts val="0"/>
                        </a:spcAft>
                        <a:buSzPts val="1400"/>
                        <a:buAutoNum type="arabicPeriod"/>
                      </a:pPr>
                      <a:r>
                        <a:rPr lang="en-US"/>
                        <a:t>Template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AutoNum type="arabicPeriod"/>
                      </a:pPr>
                      <a:r>
                        <a:rPr lang="en-US"/>
                        <a:t>DG</a:t>
                      </a:r>
                      <a:endParaRPr/>
                    </a:p>
                    <a:p>
                      <a:pPr indent="-317500" lvl="0" marL="457200" rtl="0" algn="l">
                        <a:spcBef>
                          <a:spcPts val="0"/>
                        </a:spcBef>
                        <a:spcAft>
                          <a:spcPts val="0"/>
                        </a:spcAft>
                        <a:buSzPts val="1400"/>
                        <a:buAutoNum type="arabicPeriod"/>
                      </a:pPr>
                      <a:r>
                        <a:rPr lang="en-US"/>
                        <a:t>Template</a:t>
                      </a:r>
                      <a:endParaRPr/>
                    </a:p>
                    <a:p>
                      <a:pPr indent="-317500" lvl="0" marL="457200" rtl="0" algn="l">
                        <a:spcBef>
                          <a:spcPts val="0"/>
                        </a:spcBef>
                        <a:spcAft>
                          <a:spcPts val="0"/>
                        </a:spcAft>
                        <a:buSzPts val="1400"/>
                        <a:buAutoNum type="arabicPeriod"/>
                      </a:pPr>
                      <a:r>
                        <a:rPr lang="en-US"/>
                        <a:t>Script</a:t>
                      </a:r>
                      <a:endParaRPr/>
                    </a:p>
                    <a:p>
                      <a:pPr indent="-317500" lvl="0" marL="457200" rtl="0" algn="l">
                        <a:spcBef>
                          <a:spcPts val="0"/>
                        </a:spcBef>
                        <a:spcAft>
                          <a:spcPts val="0"/>
                        </a:spcAft>
                        <a:buSzPts val="1400"/>
                        <a:buAutoNum type="arabicPeriod"/>
                      </a:pPr>
                      <a:r>
                        <a:rPr lang="en-US"/>
                        <a:t>Data Dictionary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32050">
                <a:tc>
                  <a:txBody>
                    <a:bodyPr/>
                    <a:lstStyle/>
                    <a:p>
                      <a:pPr indent="0" lvl="0" marL="0" rtl="0" algn="l">
                        <a:spcBef>
                          <a:spcPts val="0"/>
                        </a:spcBef>
                        <a:spcAft>
                          <a:spcPts val="0"/>
                        </a:spcAft>
                        <a:buNone/>
                      </a:pPr>
                      <a:r>
                        <a:rPr lang="en-US"/>
                        <a:t>Purpose of DG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complete controller/service logic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For controller workflow orchestration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325">
                <a:tc>
                  <a:txBody>
                    <a:bodyPr/>
                    <a:lstStyle/>
                    <a:p>
                      <a:pPr indent="0" lvl="0" marL="0" rtl="0" algn="l">
                        <a:spcBef>
                          <a:spcPts val="0"/>
                        </a:spcBef>
                        <a:spcAft>
                          <a:spcPts val="0"/>
                        </a:spcAft>
                        <a:buNone/>
                      </a:pPr>
                      <a:r>
                        <a:rPr lang="en-US"/>
                        <a:t>Resource Resolution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as part of DG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via </a:t>
                      </a:r>
                      <a:r>
                        <a:rPr b="1" lang="en-US"/>
                        <a:t>re-usable</a:t>
                      </a:r>
                      <a:r>
                        <a:rPr lang="en-US"/>
                        <a:t> Data Dictionary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US"/>
                        <a:t>Service specific Custom Logic</a:t>
                      </a:r>
                      <a:endParaRPr/>
                    </a:p>
                    <a:p>
                      <a:pPr indent="0" lvl="0" marL="0" rtl="0" algn="l">
                        <a:spcBef>
                          <a:spcPts val="0"/>
                        </a:spcBef>
                        <a:spcAft>
                          <a:spcPts val="0"/>
                        </a:spcAft>
                        <a:buNone/>
                      </a:pPr>
                      <a:r>
                        <a:rPr lang="en-US"/>
                        <a:t>(command execution, Restconf/Netconf based configuration, Ansible configuration etc.)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to be written in DGs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to be written in script (python/kotlin)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US"/>
                        <a:t>Input/Output Modelling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Input: Flexible key:value pair which are not modelled</a:t>
                      </a:r>
                      <a:endParaRPr/>
                    </a:p>
                    <a:p>
                      <a:pPr indent="0" lvl="0" marL="0" rtl="0" algn="l">
                        <a:spcBef>
                          <a:spcPts val="0"/>
                        </a:spcBef>
                        <a:spcAft>
                          <a:spcPts val="0"/>
                        </a:spcAft>
                        <a:buNone/>
                      </a:pPr>
                      <a:r>
                        <a:rPr lang="en-US"/>
                        <a:t>Output: Velocity/Jinja Templates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Input: Modelled Input, Not limited to key(string):value(string)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US"/>
                        <a:t>Re-Usable building blocks for usecases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AutoNum type="arabicPeriod"/>
                      </a:pPr>
                      <a:r>
                        <a:rPr lang="en-US"/>
                        <a:t>Re-usable Plugins &amp; adapters for DG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AutoNum type="arabicPeriod"/>
                      </a:pPr>
                      <a:r>
                        <a:rPr lang="en-US"/>
                        <a:t>Re-usable Data dictionary</a:t>
                      </a:r>
                      <a:endParaRPr/>
                    </a:p>
                    <a:p>
                      <a:pPr indent="-317500" lvl="0" marL="457200" rtl="0" algn="l">
                        <a:spcBef>
                          <a:spcPts val="0"/>
                        </a:spcBef>
                        <a:spcAft>
                          <a:spcPts val="0"/>
                        </a:spcAft>
                        <a:buSzPts val="1400"/>
                        <a:buAutoNum type="arabicPeriod"/>
                      </a:pPr>
                      <a:r>
                        <a:rPr lang="en-US"/>
                        <a:t>Re-usable capability components/functions</a:t>
                      </a:r>
                      <a:endParaRPr/>
                    </a:p>
                    <a:p>
                      <a:pPr indent="-317500" lvl="0" marL="457200" rtl="0" algn="l">
                        <a:spcBef>
                          <a:spcPts val="0"/>
                        </a:spcBef>
                        <a:spcAft>
                          <a:spcPts val="0"/>
                        </a:spcAft>
                        <a:buSzPts val="1400"/>
                        <a:buAutoNum type="arabicPeriod"/>
                      </a:pPr>
                      <a:r>
                        <a:rPr lang="en-US"/>
                        <a:t>Re-usable libraries for scripts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g11e8e863e1b_0_60"/>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SDNC vs CDS</a:t>
            </a:r>
            <a:endParaRPr b="0" i="0" sz="3600" u="none" cap="none" strike="noStrike">
              <a:solidFill>
                <a:srgbClr val="000000"/>
              </a:solidFill>
              <a:latin typeface="Calibri"/>
              <a:ea typeface="Calibri"/>
              <a:cs typeface="Calibri"/>
              <a:sym typeface="Calibri"/>
            </a:endParaRPr>
          </a:p>
        </p:txBody>
      </p:sp>
      <p:graphicFrame>
        <p:nvGraphicFramePr>
          <p:cNvPr id="1389" name="Google Shape;1389;g11e8e863e1b_0_60"/>
          <p:cNvGraphicFramePr/>
          <p:nvPr/>
        </p:nvGraphicFramePr>
        <p:xfrm>
          <a:off x="159775" y="1118050"/>
          <a:ext cx="3000000" cy="3000000"/>
        </p:xfrm>
        <a:graphic>
          <a:graphicData uri="http://schemas.openxmlformats.org/drawingml/2006/table">
            <a:tbl>
              <a:tblPr>
                <a:noFill/>
                <a:tableStyleId>{931317A1-D667-4CD5-BB52-BE30C7748E97}</a:tableStyleId>
              </a:tblPr>
              <a:tblGrid>
                <a:gridCol w="3206825"/>
                <a:gridCol w="4247275"/>
                <a:gridCol w="4396775"/>
              </a:tblGrid>
              <a:tr h="396200">
                <a:tc>
                  <a:txBody>
                    <a:bodyPr/>
                    <a:lstStyle/>
                    <a:p>
                      <a:pPr indent="0" lvl="0" marL="0" rtl="0" algn="l">
                        <a:spcBef>
                          <a:spcPts val="0"/>
                        </a:spcBef>
                        <a:spcAft>
                          <a:spcPts val="0"/>
                        </a:spcAft>
                        <a:buNone/>
                      </a:pPr>
                      <a:r>
                        <a:rPr lang="en-US"/>
                        <a:t>Comparison Point</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SDNC</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CDS</a:t>
                      </a:r>
                      <a:endParaRPr/>
                    </a:p>
                  </a:txBody>
                  <a:tcPr marT="91425" marB="91425" marR="91425" marL="91425">
                    <a:solidFill>
                      <a:srgbClr val="D9EAD3"/>
                    </a:solidFill>
                  </a:tcPr>
                </a:tc>
              </a:tr>
              <a:tr h="609575">
                <a:tc>
                  <a:txBody>
                    <a:bodyPr/>
                    <a:lstStyle/>
                    <a:p>
                      <a:pPr indent="0" lvl="0" marL="0" rtl="0" algn="l">
                        <a:spcBef>
                          <a:spcPts val="0"/>
                        </a:spcBef>
                        <a:spcAft>
                          <a:spcPts val="0"/>
                        </a:spcAft>
                        <a:buNone/>
                      </a:pPr>
                      <a:r>
                        <a:rPr b="1" lang="en-US"/>
                        <a:t>Controller Programmability</a:t>
                      </a:r>
                      <a:endParaRPr b="1"/>
                    </a:p>
                    <a:p>
                      <a:pPr indent="0" lvl="0" marL="0" rtl="0" algn="l">
                        <a:spcBef>
                          <a:spcPts val="0"/>
                        </a:spcBef>
                        <a:spcAft>
                          <a:spcPts val="0"/>
                        </a:spcAft>
                        <a:buNone/>
                      </a:pPr>
                      <a:r>
                        <a:rPr lang="en-US"/>
                        <a:t>New Service addition at runtime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Possible by adding/modifying DGs</a:t>
                      </a:r>
                      <a:endParaRPr/>
                    </a:p>
                    <a:p>
                      <a:pPr indent="0" lvl="0" marL="0" rtl="0" algn="l">
                        <a:spcBef>
                          <a:spcPts val="0"/>
                        </a:spcBef>
                        <a:spcAft>
                          <a:spcPts val="0"/>
                        </a:spcAft>
                        <a:buNone/>
                      </a:pPr>
                      <a:r>
                        <a:rPr lang="en-US"/>
                        <a:t>(Limitation: Provided resources defined in generic-resource-api is sufficient for new use case)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Possible by creating Blueprint</a:t>
                      </a:r>
                      <a:endParaRPr/>
                    </a:p>
                    <a:p>
                      <a:pPr indent="0" lvl="0" marL="0" rtl="0" algn="l">
                        <a:spcBef>
                          <a:spcPts val="0"/>
                        </a:spcBef>
                        <a:spcAft>
                          <a:spcPts val="0"/>
                        </a:spcAft>
                        <a:buNone/>
                      </a:pPr>
                      <a:r>
                        <a:rPr lang="en-US">
                          <a:solidFill>
                            <a:srgbClr val="FF0000"/>
                          </a:solidFill>
                        </a:rPr>
                        <a:t>(Even new resource type will have no impact)</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US"/>
                        <a:t>Dependency on ODL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SDNC is based on ODL. it is required to upgrade the ODL version  for every release.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CDS is not dependent on ODL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b="1" lang="en-US"/>
                        <a:t>Complex logic implementation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Difficult in DG as DG functionalities are limited</a:t>
                      </a:r>
                      <a:endParaRPr/>
                    </a:p>
                    <a:p>
                      <a:pPr indent="0" lvl="0" marL="0" rtl="0" algn="l">
                        <a:spcBef>
                          <a:spcPts val="0"/>
                        </a:spcBef>
                        <a:spcAft>
                          <a:spcPts val="0"/>
                        </a:spcAft>
                        <a:buNone/>
                      </a:pPr>
                      <a:r>
                        <a:rPr lang="en-US"/>
                        <a:t>(Example: Multi Threading)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 Scripts it’s possible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b="1" lang="en-US"/>
                        <a:t>Initial learning curve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Medium (only understanding of DG is needed)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High </a:t>
                      </a:r>
                      <a:endParaRPr/>
                    </a:p>
                    <a:p>
                      <a:pPr indent="-317500" lvl="0" marL="457200" rtl="0" algn="l">
                        <a:spcBef>
                          <a:spcPts val="0"/>
                        </a:spcBef>
                        <a:spcAft>
                          <a:spcPts val="0"/>
                        </a:spcAft>
                        <a:buSzPts val="1400"/>
                        <a:buAutoNum type="arabicPeriod"/>
                      </a:pPr>
                      <a:r>
                        <a:rPr lang="en-US"/>
                        <a:t>User needs to learn usage of all re-usable entities. </a:t>
                      </a:r>
                      <a:endParaRPr/>
                    </a:p>
                    <a:p>
                      <a:pPr indent="0" lvl="0" marL="0" rtl="0" algn="l">
                        <a:spcBef>
                          <a:spcPts val="0"/>
                        </a:spcBef>
                        <a:spcAft>
                          <a:spcPts val="0"/>
                        </a:spcAft>
                        <a:buNone/>
                      </a:pPr>
                      <a:r>
                        <a:rPr lang="en-US"/>
                        <a:t>(CDS system is little complex and involved much more logic, though CDS UI tries to hide many technical details from users.)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b="1" lang="en-US"/>
                        <a:t>Debugging and maintenance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Only log based troubleshooting is possible, DGs can be run in debug mode</a:t>
                      </a:r>
                      <a:endParaRPr/>
                    </a:p>
                    <a:p>
                      <a:pPr indent="0" lvl="0" marL="0" rtl="0" algn="l">
                        <a:spcBef>
                          <a:spcPts val="0"/>
                        </a:spcBef>
                        <a:spcAft>
                          <a:spcPts val="0"/>
                        </a:spcAft>
                        <a:buNone/>
                      </a:pPr>
                      <a:r>
                        <a:rPr lang="en-US"/>
                        <a:t>Once size of DG grows, its difficult to maintain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Scripts can be debugged and maintained. </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90" name="Google Shape;1390;g11e8e863e1b_0_60"/>
          <p:cNvSpPr/>
          <p:nvPr/>
        </p:nvSpPr>
        <p:spPr>
          <a:xfrm>
            <a:off x="0" y="6054475"/>
            <a:ext cx="12192000" cy="8034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Note: </a:t>
            </a:r>
            <a:r>
              <a:rPr lang="en-US" sz="1600"/>
              <a:t>For simple logics it’s easier to use DG, but if use case demands for complex logics CDS seems to be a better choice. Also the skill set of user is important to decide which controller to use, usually OAM engineers are much aware and comfortable with scripting, compared to DG.</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6"/>
          <p:cNvSpPr txBox="1"/>
          <p:nvPr/>
        </p:nvSpPr>
        <p:spPr>
          <a:xfrm>
            <a:off x="0" y="2880000"/>
            <a:ext cx="12192120" cy="715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4400" strike="noStrike">
                <a:latin typeface="Arial"/>
                <a:ea typeface="Arial"/>
                <a:cs typeface="Arial"/>
                <a:sym typeface="Arial"/>
              </a:rPr>
              <a:t>Thank You</a:t>
            </a:r>
            <a:endParaRPr b="0" sz="4400" strike="noStrike">
              <a:latin typeface="Arial"/>
              <a:ea typeface="Arial"/>
              <a:cs typeface="Arial"/>
              <a:sym typeface="Arial"/>
            </a:endParaRP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g11dcfda3224_0_0"/>
          <p:cNvSpPr txBox="1"/>
          <p:nvPr/>
        </p:nvSpPr>
        <p:spPr>
          <a:xfrm>
            <a:off x="185425" y="1003275"/>
            <a:ext cx="112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CDS Architecture</a:t>
            </a:r>
            <a:endParaRPr b="1"/>
          </a:p>
          <a:p>
            <a:pPr indent="0" lvl="0" marL="0" rtl="0" algn="l">
              <a:spcBef>
                <a:spcPts val="0"/>
              </a:spcBef>
              <a:spcAft>
                <a:spcPts val="0"/>
              </a:spcAft>
              <a:buNone/>
            </a:pPr>
            <a:r>
              <a:rPr lang="en-US" u="sng">
                <a:solidFill>
                  <a:schemeClr val="hlink"/>
                </a:solidFill>
                <a:hlinkClick r:id="rId3"/>
              </a:rPr>
              <a:t>https://www.youtube.com/watch?v=93jiRgK5uwQ&amp;list=PL4uDFcuHzwls2MYi0QVgA4qgxzA9P-Wd_&amp;index=50</a:t>
            </a:r>
            <a:endParaRPr/>
          </a:p>
        </p:txBody>
      </p:sp>
      <p:sp>
        <p:nvSpPr>
          <p:cNvPr id="1402" name="Google Shape;1402;g11dcfda3224_0_0"/>
          <p:cNvSpPr txBox="1"/>
          <p:nvPr/>
        </p:nvSpPr>
        <p:spPr>
          <a:xfrm>
            <a:off x="238332" y="189350"/>
            <a:ext cx="6582300" cy="602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3600">
                <a:solidFill>
                  <a:srgbClr val="FFFFFF"/>
                </a:solidFill>
              </a:rPr>
              <a:t>CDS Useful Links</a:t>
            </a:r>
            <a:endParaRPr b="0" sz="3600" strike="noStrike">
              <a:latin typeface="Arial"/>
              <a:ea typeface="Arial"/>
              <a:cs typeface="Arial"/>
              <a:sym typeface="Arial"/>
            </a:endParaRPr>
          </a:p>
        </p:txBody>
      </p:sp>
      <p:sp>
        <p:nvSpPr>
          <p:cNvPr id="1403" name="Google Shape;1403;g11dcfda3224_0_0"/>
          <p:cNvSpPr txBox="1"/>
          <p:nvPr/>
        </p:nvSpPr>
        <p:spPr>
          <a:xfrm>
            <a:off x="152775" y="2622550"/>
            <a:ext cx="63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https://wiki.onap.org/display/DW/CDS+and+Policy+aka+APEX+Integration</a:t>
            </a:r>
            <a:endParaRPr/>
          </a:p>
        </p:txBody>
      </p:sp>
      <p:sp>
        <p:nvSpPr>
          <p:cNvPr id="1404" name="Google Shape;1404;g11dcfda3224_0_0"/>
          <p:cNvSpPr txBox="1"/>
          <p:nvPr/>
        </p:nvSpPr>
        <p:spPr>
          <a:xfrm>
            <a:off x="140150" y="3022750"/>
            <a:ext cx="9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https://wiki.onap.org/display/DW/PNF+Simulator+Day-N+config-assign+and+config-deploy+use+case</a:t>
            </a:r>
            <a:endParaRPr/>
          </a:p>
        </p:txBody>
      </p:sp>
      <p:sp>
        <p:nvSpPr>
          <p:cNvPr id="1405" name="Google Shape;1405;g11dcfda3224_0_0"/>
          <p:cNvSpPr txBox="1"/>
          <p:nvPr/>
        </p:nvSpPr>
        <p:spPr>
          <a:xfrm>
            <a:off x="152782" y="3463450"/>
            <a:ext cx="84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https://wiki.onap.org/display/DW/Use+cases</a:t>
            </a:r>
            <a:endParaRPr/>
          </a:p>
        </p:txBody>
      </p:sp>
      <p:sp>
        <p:nvSpPr>
          <p:cNvPr id="1406" name="Google Shape;1406;g11dcfda3224_0_0"/>
          <p:cNvSpPr txBox="1"/>
          <p:nvPr/>
        </p:nvSpPr>
        <p:spPr>
          <a:xfrm>
            <a:off x="172870" y="3961089"/>
            <a:ext cx="85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https://wiki.onap.org/download/attachments/60892037/2019-04-01_Controller_Design_Studio.mp4?api=v2</a:t>
            </a:r>
            <a:endParaRPr/>
          </a:p>
        </p:txBody>
      </p:sp>
      <p:sp>
        <p:nvSpPr>
          <p:cNvPr id="1407" name="Google Shape;1407;g11dcfda3224_0_0"/>
          <p:cNvSpPr txBox="1"/>
          <p:nvPr/>
        </p:nvSpPr>
        <p:spPr>
          <a:xfrm>
            <a:off x="172875" y="4458725"/>
            <a:ext cx="87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https://wiki.onap.org/display/DW/User+Guide#Designtime--1201920816</a:t>
            </a:r>
            <a:endParaRPr/>
          </a:p>
        </p:txBody>
      </p:sp>
      <p:sp>
        <p:nvSpPr>
          <p:cNvPr id="1408" name="Google Shape;1408;g11dcfda3224_0_0"/>
          <p:cNvSpPr txBox="1"/>
          <p:nvPr/>
        </p:nvSpPr>
        <p:spPr>
          <a:xfrm>
            <a:off x="162125" y="4991400"/>
            <a:ext cx="116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https://wiki.onap.org/download/attachments/58233385/ONAP-Cairo-contribution_108658_2019-10-08_08-35.mp4?version=1&amp;modificationDate=1571066610000&amp;api=v2</a:t>
            </a:r>
            <a:endParaRPr/>
          </a:p>
        </p:txBody>
      </p:sp>
      <p:sp>
        <p:nvSpPr>
          <p:cNvPr id="1409" name="Google Shape;1409;g11dcfda3224_0_0"/>
          <p:cNvSpPr txBox="1"/>
          <p:nvPr/>
        </p:nvSpPr>
        <p:spPr>
          <a:xfrm>
            <a:off x="157375" y="4876600"/>
            <a:ext cx="1028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u="sng">
                <a:solidFill>
                  <a:schemeClr val="hlink"/>
                </a:solidFill>
                <a:hlinkClick r:id="rId4"/>
              </a:rPr>
              <a:t>https://docs.onap.org/projects/onap-ccsdk-cds/en/latest/usecases/pnf-simulator.html</a:t>
            </a:r>
            <a:endParaRPr/>
          </a:p>
        </p:txBody>
      </p:sp>
      <p:sp>
        <p:nvSpPr>
          <p:cNvPr id="1410" name="Google Shape;1410;g11dcfda3224_0_0"/>
          <p:cNvSpPr txBox="1"/>
          <p:nvPr/>
        </p:nvSpPr>
        <p:spPr>
          <a:xfrm>
            <a:off x="172875" y="1669275"/>
            <a:ext cx="757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https://docs.onap.org/en/latest/guides/onap-user/index.html#e2e-user-guides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https://docs.onap.org/en/latest/guides/onap-user/design/parameter_resolution/index.html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g11e0ecd999b_0_433"/>
          <p:cNvSpPr txBox="1"/>
          <p:nvPr/>
        </p:nvSpPr>
        <p:spPr>
          <a:xfrm>
            <a:off x="121475" y="1065125"/>
            <a:ext cx="12192000" cy="5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Check ONAP Logs</a:t>
            </a:r>
            <a:endParaRPr b="1" sz="1100">
              <a:solidFill>
                <a:schemeClr val="dk1"/>
              </a:solidFill>
            </a:endParaRPr>
          </a:p>
          <a:p>
            <a:pPr indent="0" lvl="0" marL="0" rtl="0" algn="l">
              <a:spcBef>
                <a:spcPts val="0"/>
              </a:spcBef>
              <a:spcAft>
                <a:spcPts val="0"/>
              </a:spcAft>
              <a:buNone/>
            </a:pPr>
            <a:r>
              <a:rPr lang="en-US" sz="1100">
                <a:solidFill>
                  <a:schemeClr val="dk1"/>
                </a:solidFill>
              </a:rPr>
              <a:t>#Some commands to quickly check the CDS processing.</a:t>
            </a:r>
            <a:endParaRPr sz="1100">
              <a:solidFill>
                <a:schemeClr val="dk1"/>
              </a:solidFill>
            </a:endParaRPr>
          </a:p>
          <a:p>
            <a:pPr indent="0" lvl="0" marL="0" rtl="0" algn="l">
              <a:spcBef>
                <a:spcPts val="0"/>
              </a:spcBef>
              <a:spcAft>
                <a:spcPts val="0"/>
              </a:spcAft>
              <a:buNone/>
            </a:pPr>
            <a:r>
              <a:rPr lang="en-US" sz="1100">
                <a:solidFill>
                  <a:schemeClr val="dk1"/>
                </a:solidFill>
              </a:rPr>
              <a:t>#If you like these commands, you can create aliases, so you can quickly call them anytime.</a:t>
            </a:r>
            <a:endParaRPr sz="1100">
              <a:solidFill>
                <a:schemeClr val="dk1"/>
              </a:solidFill>
            </a:endParaRPr>
          </a:p>
          <a:p>
            <a:pPr indent="0" lvl="0" marL="0" rtl="0" algn="l">
              <a:spcBef>
                <a:spcPts val="0"/>
              </a:spcBef>
              <a:spcAft>
                <a:spcPts val="0"/>
              </a:spcAft>
              <a:buNone/>
            </a:pPr>
            <a:r>
              <a:rPr lang="en-US" sz="1100">
                <a:solidFill>
                  <a:schemeClr val="dk1"/>
                </a:solidFill>
              </a:rPr>
              <a:t>#E.g.: alias l-sdnc='kubectl -n onap exec -it onap-sdnc-sdnc-0 -- cat /var/log/onap/sdnc/karaf.log'</a:t>
            </a:r>
            <a:endParaRPr sz="1100">
              <a:solidFill>
                <a:schemeClr val="dk1"/>
              </a:solidFill>
            </a:endParaRPr>
          </a:p>
          <a:p>
            <a:pPr indent="0" lvl="0" marL="0" rtl="0" algn="l">
              <a:spcBef>
                <a:spcPts val="0"/>
              </a:spcBef>
              <a:spcAft>
                <a:spcPts val="0"/>
              </a:spcAft>
              <a:buNone/>
            </a:pPr>
            <a:r>
              <a:rPr lang="en-US" sz="1100">
                <a:solidFill>
                  <a:schemeClr val="dk1"/>
                </a:solidFill>
              </a:rPr>
              <a:t>#Author: abdelmuhaimen.seaudi@orange.com</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SDNC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exec -it onap-sdnc-sdnc-0 -- cat /var/log/onap/sdnc/karaf.log</a:t>
            </a:r>
            <a:endParaRPr sz="1100">
              <a:solidFill>
                <a:schemeClr val="dk1"/>
              </a:solidFill>
            </a:endParaRPr>
          </a:p>
          <a:p>
            <a:pPr indent="0" lvl="0" marL="0" rtl="0" algn="l">
              <a:spcBef>
                <a:spcPts val="0"/>
              </a:spcBef>
              <a:spcAft>
                <a:spcPts val="0"/>
              </a:spcAft>
              <a:buNone/>
            </a:pPr>
            <a:r>
              <a:rPr lang="en-US" sz="1100">
                <a:solidFill>
                  <a:schemeClr val="dk1"/>
                </a:solidFill>
              </a:rPr>
              <a:t>kubectl -n onap exec -it onap-sdnc-sdnc-0 -- tail -f /var/log/onap/sdnc/karaf.log</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SO Openstack Adapter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so-openstack | grep Running | cut -f1 -d" " | xargs -i kubectl -n onap exec {} -- cat /app/logs/openstack/debug.log</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so-openstack | grep Running | cut -f1 -d" " | xargs -i kubectl -n onap exec {} -- tail -f /app/logs/openstack/debug.log</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SO BPMN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so-bpmn | grep Running | cut -f1 -d" " | xargs -i kubectl -n onap exec {} -- cat /app/logs/bpmn/debug.log</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so-bpmn | grep Running | cut -f1 -d" " | xargs -i kubectl -n onap exec {} -- tail -f /app/logs/bpmn/debug.log</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CDS Blueprint Processor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blueprints-processor | grep Running | cut -f1 -d" " | xargs -i kubectl -n onap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blueprints-processor | grep Running | cut -f1 -d" " | xargs -i kubectl -n onap logs {} -f</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Netbox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netbox-app | grep Running | cut -f1  -d" " | xargs -i kubectl -n onap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netbox-app | grep Running | cut -f1  -d" " | xargs -i kubectl -n onap logs {} -f</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100">
                <a:solidFill>
                  <a:schemeClr val="dk1"/>
                </a:solidFill>
              </a:rPr>
              <a:t>#Check Naming Service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name-gen | grep Running | cut -f1  -d" " | xargs -i kubectl -n onap logs</a:t>
            </a:r>
            <a:endParaRPr sz="1100">
              <a:solidFill>
                <a:schemeClr val="dk1"/>
              </a:solidFill>
            </a:endParaRPr>
          </a:p>
          <a:p>
            <a:pPr indent="0" lvl="0" marL="0" rtl="0" algn="l">
              <a:spcBef>
                <a:spcPts val="0"/>
              </a:spcBef>
              <a:spcAft>
                <a:spcPts val="0"/>
              </a:spcAft>
              <a:buNone/>
            </a:pPr>
            <a:r>
              <a:rPr lang="en-US" sz="1100">
                <a:solidFill>
                  <a:schemeClr val="dk1"/>
                </a:solidFill>
              </a:rPr>
              <a:t>kubectl -n onap get pods | grep name-gen | grep Running | cut -f1  -d" " | xargs -i kubectl -n onap logs {} -f</a:t>
            </a:r>
            <a:endParaRPr sz="1100">
              <a:solidFill>
                <a:schemeClr val="dk1"/>
              </a:solidFill>
            </a:endParaRPr>
          </a:p>
        </p:txBody>
      </p:sp>
      <p:sp>
        <p:nvSpPr>
          <p:cNvPr id="1417" name="Google Shape;1417;g11e0ecd999b_0_433"/>
          <p:cNvSpPr txBox="1"/>
          <p:nvPr/>
        </p:nvSpPr>
        <p:spPr>
          <a:xfrm>
            <a:off x="315000" y="198000"/>
            <a:ext cx="115059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3600">
                <a:solidFill>
                  <a:srgbClr val="FFFFFF"/>
                </a:solidFill>
              </a:rPr>
              <a:t>Troubleshooting</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g123782d1ff3_0_0"/>
          <p:cNvPicPr preferRelativeResize="0"/>
          <p:nvPr/>
        </p:nvPicPr>
        <p:blipFill>
          <a:blip r:embed="rId3">
            <a:alphaModFix/>
          </a:blip>
          <a:stretch>
            <a:fillRect/>
          </a:stretch>
        </p:blipFill>
        <p:spPr>
          <a:xfrm>
            <a:off x="143975" y="0"/>
            <a:ext cx="8031628" cy="6858000"/>
          </a:xfrm>
          <a:prstGeom prst="rect">
            <a:avLst/>
          </a:prstGeom>
          <a:noFill/>
          <a:ln>
            <a:noFill/>
          </a:ln>
        </p:spPr>
      </p:pic>
      <p:sp>
        <p:nvSpPr>
          <p:cNvPr id="1424" name="Google Shape;1424;g123782d1ff3_0_0"/>
          <p:cNvSpPr txBox="1"/>
          <p:nvPr/>
        </p:nvSpPr>
        <p:spPr>
          <a:xfrm>
            <a:off x="8323950" y="1128950"/>
            <a:ext cx="374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https://wiki.onap.org/download/attachments/68542663/DDF-Prague__5G%20NRM%20%28Network%20Resource%20Model%29%20Configuration.pdf?version=1&amp;modificationDate=1579576144000&amp;api=v2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5"/>
              </a:rPr>
              <a:t>https://wiki.lfnetworking.org/download/attachments/15630468/201906_ONAP-DDF_5G%20Provisioning%20management%20service%20to%20NRM.pdf?version=1&amp;modificationDate=1560825902000&amp;api=v2</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121908ed8de_0_0"/>
          <p:cNvSpPr txBox="1"/>
          <p:nvPr/>
        </p:nvSpPr>
        <p:spPr>
          <a:xfrm>
            <a:off x="160075" y="1070000"/>
            <a:ext cx="542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/home/root1/code/onap/ccsdk-cds/ms/blueprintsprocessor/modules/inbounds/selfservice-api/src/main/kotlin/org/onap/ccsdk/cds/blueprintsprocessor/selfservice/api/ExecutionServiceController.kt</a:t>
            </a:r>
            <a:endParaRPr sz="1000"/>
          </a:p>
        </p:txBody>
      </p:sp>
      <p:pic>
        <p:nvPicPr>
          <p:cNvPr id="1431" name="Google Shape;1431;g121908ed8de_0_0"/>
          <p:cNvPicPr preferRelativeResize="0"/>
          <p:nvPr/>
        </p:nvPicPr>
        <p:blipFill>
          <a:blip r:embed="rId3">
            <a:alphaModFix/>
          </a:blip>
          <a:stretch>
            <a:fillRect/>
          </a:stretch>
        </p:blipFill>
        <p:spPr>
          <a:xfrm>
            <a:off x="160075" y="1451575"/>
            <a:ext cx="5257800" cy="828675"/>
          </a:xfrm>
          <a:prstGeom prst="rect">
            <a:avLst/>
          </a:prstGeom>
          <a:noFill/>
          <a:ln>
            <a:noFill/>
          </a:ln>
        </p:spPr>
      </p:pic>
      <p:pic>
        <p:nvPicPr>
          <p:cNvPr id="1432" name="Google Shape;1432;g121908ed8de_0_0"/>
          <p:cNvPicPr preferRelativeResize="0"/>
          <p:nvPr/>
        </p:nvPicPr>
        <p:blipFill>
          <a:blip r:embed="rId4">
            <a:alphaModFix/>
          </a:blip>
          <a:stretch>
            <a:fillRect/>
          </a:stretch>
        </p:blipFill>
        <p:spPr>
          <a:xfrm>
            <a:off x="152400" y="2432650"/>
            <a:ext cx="6448425" cy="476250"/>
          </a:xfrm>
          <a:prstGeom prst="rect">
            <a:avLst/>
          </a:prstGeom>
          <a:noFill/>
          <a:ln>
            <a:noFill/>
          </a:ln>
        </p:spPr>
      </p:pic>
      <p:sp>
        <p:nvSpPr>
          <p:cNvPr id="1433" name="Google Shape;1433;g121908ed8de_0_0"/>
          <p:cNvSpPr txBox="1"/>
          <p:nvPr/>
        </p:nvSpPr>
        <p:spPr>
          <a:xfrm>
            <a:off x="160075" y="2908900"/>
            <a:ext cx="597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/home/root1/code/onap/ccsdk-cds/ms/blueprintsprocessor/modules/inbounds/selfservice-api/src/main/kotlin/org/onap/ccsdk/cds/blueprintsprocessor/selfservice/api/ExecutionServiceHandler.kt</a:t>
            </a:r>
            <a:endParaRPr sz="1000"/>
          </a:p>
        </p:txBody>
      </p:sp>
      <p:pic>
        <p:nvPicPr>
          <p:cNvPr id="1434" name="Google Shape;1434;g121908ed8de_0_0"/>
          <p:cNvPicPr preferRelativeResize="0"/>
          <p:nvPr/>
        </p:nvPicPr>
        <p:blipFill>
          <a:blip r:embed="rId5">
            <a:alphaModFix/>
          </a:blip>
          <a:stretch>
            <a:fillRect/>
          </a:stretch>
        </p:blipFill>
        <p:spPr>
          <a:xfrm>
            <a:off x="152400" y="3400000"/>
            <a:ext cx="5972624" cy="1122525"/>
          </a:xfrm>
          <a:prstGeom prst="rect">
            <a:avLst/>
          </a:prstGeom>
          <a:noFill/>
          <a:ln>
            <a:noFill/>
          </a:ln>
        </p:spPr>
      </p:pic>
      <p:sp>
        <p:nvSpPr>
          <p:cNvPr id="1435" name="Google Shape;1435;g121908ed8de_0_0"/>
          <p:cNvSpPr txBox="1"/>
          <p:nvPr/>
        </p:nvSpPr>
        <p:spPr>
          <a:xfrm>
            <a:off x="3224900" y="4293425"/>
            <a:ext cx="370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Get blueprint and </a:t>
            </a:r>
            <a:r>
              <a:rPr lang="en-US" sz="1000">
                <a:solidFill>
                  <a:schemeClr val="dk1"/>
                </a:solidFill>
                <a:highlight>
                  <a:srgbClr val="FFFFFF"/>
                </a:highlight>
                <a:latin typeface="Courier New"/>
                <a:ea typeface="Courier New"/>
                <a:cs typeface="Courier New"/>
                <a:sym typeface="Courier New"/>
              </a:rPr>
              <a:t>blueprintRuntimeService which contains blueprint context which is a blueprint object</a:t>
            </a:r>
            <a:endParaRPr/>
          </a:p>
        </p:txBody>
      </p:sp>
      <p:sp>
        <p:nvSpPr>
          <p:cNvPr id="1436" name="Google Shape;1436;g121908ed8de_0_0"/>
          <p:cNvSpPr txBox="1"/>
          <p:nvPr/>
        </p:nvSpPr>
        <p:spPr>
          <a:xfrm>
            <a:off x="38513" y="4911800"/>
            <a:ext cx="620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/home/root1/code/onap/ccsdk-cds/ms/blueprintsprocessor/modules/services/workflow-service/src/main/kotlin/org/onap/ccsdk/cds/blueprintsprocessor/services/workflow/BluePrintWorkflowExecutionServiceImpl.kt</a:t>
            </a:r>
            <a:endParaRPr sz="1000"/>
          </a:p>
        </p:txBody>
      </p:sp>
      <p:pic>
        <p:nvPicPr>
          <p:cNvPr id="1437" name="Google Shape;1437;g121908ed8de_0_0"/>
          <p:cNvPicPr preferRelativeResize="0"/>
          <p:nvPr/>
        </p:nvPicPr>
        <p:blipFill>
          <a:blip r:embed="rId6">
            <a:alphaModFix/>
          </a:blip>
          <a:stretch>
            <a:fillRect/>
          </a:stretch>
        </p:blipFill>
        <p:spPr>
          <a:xfrm>
            <a:off x="6803775" y="3303375"/>
            <a:ext cx="5286375" cy="3231501"/>
          </a:xfrm>
          <a:prstGeom prst="rect">
            <a:avLst/>
          </a:prstGeom>
          <a:noFill/>
          <a:ln>
            <a:noFill/>
          </a:ln>
        </p:spPr>
      </p:pic>
      <p:sp>
        <p:nvSpPr>
          <p:cNvPr id="1438" name="Google Shape;1438;g121908ed8de_0_0"/>
          <p:cNvSpPr txBox="1"/>
          <p:nvPr/>
        </p:nvSpPr>
        <p:spPr>
          <a:xfrm>
            <a:off x="3096675" y="5456850"/>
            <a:ext cx="370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finds that step associated with action workflow is of which type DG or direct component or imperative flow(multiple DG) and call executeBluePrintWorkflow of specific object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
          <p:cNvSpPr txBox="1"/>
          <p:nvPr/>
        </p:nvSpPr>
        <p:spPr>
          <a:xfrm>
            <a:off x="-37375" y="189350"/>
            <a:ext cx="58695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3600" u="none" cap="none" strike="noStrike">
                <a:solidFill>
                  <a:srgbClr val="FFFFFF"/>
                </a:solidFill>
                <a:latin typeface="Arial"/>
                <a:ea typeface="Arial"/>
                <a:cs typeface="Arial"/>
                <a:sym typeface="Arial"/>
              </a:rPr>
              <a:t>CDS </a:t>
            </a:r>
            <a:r>
              <a:rPr lang="en-US" sz="3600">
                <a:solidFill>
                  <a:srgbClr val="FFFFFF"/>
                </a:solidFill>
              </a:rPr>
              <a:t>API -</a:t>
            </a:r>
            <a:r>
              <a:rPr b="0" i="0" lang="en-US" sz="3600" u="none" cap="none" strike="noStrike">
                <a:solidFill>
                  <a:srgbClr val="FFFFFF"/>
                </a:solidFill>
                <a:latin typeface="Arial"/>
                <a:ea typeface="Arial"/>
                <a:cs typeface="Arial"/>
                <a:sym typeface="Arial"/>
              </a:rPr>
              <a:t> Execution API</a:t>
            </a:r>
            <a:endParaRPr b="0" sz="3600" strike="noStrike">
              <a:latin typeface="Arial"/>
              <a:ea typeface="Arial"/>
              <a:cs typeface="Arial"/>
              <a:sym typeface="Arial"/>
            </a:endParaRPr>
          </a:p>
        </p:txBody>
      </p:sp>
      <p:pic>
        <p:nvPicPr>
          <p:cNvPr id="354" name="Google Shape;354;p6"/>
          <p:cNvPicPr preferRelativeResize="0"/>
          <p:nvPr/>
        </p:nvPicPr>
        <p:blipFill rotWithShape="1">
          <a:blip r:embed="rId3">
            <a:alphaModFix/>
          </a:blip>
          <a:srcRect b="0" l="0" r="0" t="0"/>
          <a:stretch/>
        </p:blipFill>
        <p:spPr>
          <a:xfrm>
            <a:off x="72000" y="1224000"/>
            <a:ext cx="4752000" cy="2448000"/>
          </a:xfrm>
          <a:prstGeom prst="rect">
            <a:avLst/>
          </a:prstGeom>
          <a:noFill/>
          <a:ln>
            <a:noFill/>
          </a:ln>
        </p:spPr>
      </p:pic>
      <p:pic>
        <p:nvPicPr>
          <p:cNvPr id="355" name="Google Shape;355;p6"/>
          <p:cNvPicPr preferRelativeResize="0"/>
          <p:nvPr/>
        </p:nvPicPr>
        <p:blipFill rotWithShape="1">
          <a:blip r:embed="rId4">
            <a:alphaModFix/>
          </a:blip>
          <a:srcRect b="0" l="0" r="0" t="0"/>
          <a:stretch/>
        </p:blipFill>
        <p:spPr>
          <a:xfrm>
            <a:off x="7200000" y="982800"/>
            <a:ext cx="4888440" cy="3625200"/>
          </a:xfrm>
          <a:prstGeom prst="rect">
            <a:avLst/>
          </a:prstGeom>
          <a:noFill/>
          <a:ln>
            <a:noFill/>
          </a:ln>
        </p:spPr>
      </p:pic>
      <p:sp>
        <p:nvSpPr>
          <p:cNvPr id="356" name="Google Shape;356;p6"/>
          <p:cNvSpPr txBox="1"/>
          <p:nvPr/>
        </p:nvSpPr>
        <p:spPr>
          <a:xfrm>
            <a:off x="72000" y="1008000"/>
            <a:ext cx="4752000" cy="28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300" strike="noStrike">
                <a:latin typeface="Arial"/>
                <a:ea typeface="Arial"/>
                <a:cs typeface="Arial"/>
                <a:sym typeface="Arial"/>
              </a:rPr>
              <a:t>Execution Service API – Process a BP</a:t>
            </a:r>
            <a:endParaRPr b="0" sz="1300" strike="noStrike">
              <a:latin typeface="Arial"/>
              <a:ea typeface="Arial"/>
              <a:cs typeface="Arial"/>
              <a:sym typeface="Arial"/>
            </a:endParaRPr>
          </a:p>
        </p:txBody>
      </p:sp>
      <p:sp>
        <p:nvSpPr>
          <p:cNvPr id="357" name="Google Shape;357;p6"/>
          <p:cNvSpPr txBox="1"/>
          <p:nvPr/>
        </p:nvSpPr>
        <p:spPr>
          <a:xfrm>
            <a:off x="7200000" y="4629474"/>
            <a:ext cx="4896000" cy="1926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latin typeface="Arial"/>
                <a:ea typeface="Arial"/>
                <a:cs typeface="Arial"/>
                <a:sym typeface="Arial"/>
              </a:rPr>
              <a:t>1. The actionName, under the actionIdentifiers refers to the name of a Workflow (see Workflow).</a:t>
            </a:r>
            <a:endParaRPr b="0" sz="1200" strike="noStrike">
              <a:latin typeface="Arial"/>
              <a:ea typeface="Arial"/>
              <a:cs typeface="Arial"/>
              <a:sym typeface="Arial"/>
            </a:endParaRPr>
          </a:p>
          <a:p>
            <a:pPr indent="0" lvl="0" marL="0" marR="0" rtl="0" algn="l">
              <a:spcBef>
                <a:spcPts val="0"/>
              </a:spcBef>
              <a:spcAft>
                <a:spcPts val="0"/>
              </a:spcAft>
              <a:buNone/>
            </a:pPr>
            <a:r>
              <a:rPr b="0" lang="en-US" sz="1200" strike="noStrike">
                <a:latin typeface="Arial"/>
                <a:ea typeface="Arial"/>
                <a:cs typeface="Arial"/>
                <a:sym typeface="Arial"/>
              </a:rPr>
              <a:t>2. The content of the payload is what is fully dynamic / model driven.</a:t>
            </a:r>
            <a:endParaRPr b="0" sz="1200" strike="noStrike">
              <a:latin typeface="Arial"/>
              <a:ea typeface="Arial"/>
              <a:cs typeface="Arial"/>
              <a:sym typeface="Arial"/>
            </a:endParaRPr>
          </a:p>
          <a:p>
            <a:pPr indent="0" lvl="0" marL="0" marR="0" rtl="0" algn="l">
              <a:spcBef>
                <a:spcPts val="0"/>
              </a:spcBef>
              <a:spcAft>
                <a:spcPts val="0"/>
              </a:spcAft>
              <a:buNone/>
            </a:pPr>
            <a:r>
              <a:rPr b="0" lang="en-US" sz="1200" strike="noStrike">
                <a:latin typeface="Arial"/>
                <a:ea typeface="Arial"/>
                <a:cs typeface="Arial"/>
                <a:sym typeface="Arial"/>
              </a:rPr>
              <a:t>3. The first top level element will always be either $actionName-request for a request or $actionName-response for a response.</a:t>
            </a:r>
            <a:endParaRPr b="0" sz="1200" strike="noStrike">
              <a:latin typeface="Arial"/>
              <a:ea typeface="Arial"/>
              <a:cs typeface="Arial"/>
              <a:sym typeface="Arial"/>
            </a:endParaRPr>
          </a:p>
          <a:p>
            <a:pPr indent="0" lvl="0" marL="0" marR="0" rtl="0" algn="l">
              <a:spcBef>
                <a:spcPts val="0"/>
              </a:spcBef>
              <a:spcAft>
                <a:spcPts val="0"/>
              </a:spcAft>
              <a:buNone/>
            </a:pPr>
            <a:r>
              <a:rPr b="0" lang="en-US" sz="1200" strike="noStrike">
                <a:latin typeface="Arial"/>
                <a:ea typeface="Arial"/>
                <a:cs typeface="Arial"/>
                <a:sym typeface="Arial"/>
              </a:rPr>
              <a:t>4. Then the content within this element is fully based on the workflow inputs and outputs</a:t>
            </a:r>
            <a:endParaRPr b="0" sz="1200" strike="noStrike">
              <a:latin typeface="Arial"/>
              <a:ea typeface="Arial"/>
              <a:cs typeface="Arial"/>
              <a:sym typeface="Arial"/>
            </a:endParaRPr>
          </a:p>
          <a:p>
            <a:pPr indent="0" lvl="0" marL="0" marR="0" rtl="0" algn="l">
              <a:spcBef>
                <a:spcPts val="0"/>
              </a:spcBef>
              <a:spcAft>
                <a:spcPts val="0"/>
              </a:spcAft>
              <a:buNone/>
            </a:pPr>
            <a:r>
              <a:rPr b="1" lang="en-US" sz="1200" strike="noStrike">
                <a:latin typeface="Arial"/>
                <a:ea typeface="Arial"/>
                <a:cs typeface="Arial"/>
                <a:sym typeface="Arial"/>
              </a:rPr>
              <a:t>Note</a:t>
            </a:r>
            <a:r>
              <a:rPr b="0" lang="en-US" sz="1200" strike="noStrike">
                <a:latin typeface="Arial"/>
                <a:ea typeface="Arial"/>
                <a:cs typeface="Arial"/>
                <a:sym typeface="Arial"/>
              </a:rPr>
              <a:t>: During the Enrichment CDS will aggregate all the resources defined to be resolved as input</a:t>
            </a:r>
            <a:endParaRPr b="0" sz="1200" strike="noStrike">
              <a:latin typeface="Arial"/>
              <a:ea typeface="Arial"/>
              <a:cs typeface="Arial"/>
              <a:sym typeface="Arial"/>
            </a:endParaRPr>
          </a:p>
        </p:txBody>
      </p:sp>
      <p:sp>
        <p:nvSpPr>
          <p:cNvPr id="358" name="Google Shape;358;p6"/>
          <p:cNvSpPr txBox="1"/>
          <p:nvPr/>
        </p:nvSpPr>
        <p:spPr>
          <a:xfrm>
            <a:off x="2664000" y="3590640"/>
            <a:ext cx="3312000" cy="2961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700" strike="noStrike">
                <a:latin typeface="Arial"/>
                <a:ea typeface="Arial"/>
                <a:cs typeface="Arial"/>
                <a:sym typeface="Arial"/>
              </a:rPr>
              <a:t>{</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"actionIdentifiers":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"mode": "sync",</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"blueprintName": "vLB_CDS",</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"blueprintVersion": "1.0.0",</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"actionName": "resource-assignment"</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"payload":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"resource-assignment-request":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"template-prefix":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"vnf"</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"resource-assignment-properties":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"image_name": "ubuntu-16-04-cloud-amd64",</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"vpg_0_int_pktgen_private_port_0_mac": "fa:16:3e:00:00:20",</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"repo_url_artifacts": "https://nexus.onap.org/content/groups/staging",</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"flavor_name": "m1.medium",</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"dcae_collector_ip": "10.12.5.214",</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"onap_private_subnet_id": "oam_network_N0qx",</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"key_name": "olc-key"</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"commonHeader":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"subRequestId": "3f259ee6-cd7e-4a83-8b2b-5e6da3a05ce1",</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"requestId": "073e64ed-734e-4937-abb7-0b4c634b52e1",</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"originatorId": "SDNC_DG"</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  }</a:t>
            </a:r>
            <a:endParaRPr b="0" sz="700" strike="noStrike">
              <a:latin typeface="Arial"/>
              <a:ea typeface="Arial"/>
              <a:cs typeface="Arial"/>
              <a:sym typeface="Arial"/>
            </a:endParaRPr>
          </a:p>
          <a:p>
            <a:pPr indent="0" lvl="0" marL="0" marR="0" rtl="0" algn="l">
              <a:spcBef>
                <a:spcPts val="0"/>
              </a:spcBef>
              <a:spcAft>
                <a:spcPts val="0"/>
              </a:spcAft>
              <a:buNone/>
            </a:pPr>
            <a:r>
              <a:rPr b="0" lang="en-US" sz="700" strike="noStrike">
                <a:latin typeface="Arial"/>
                <a:ea typeface="Arial"/>
                <a:cs typeface="Arial"/>
                <a:sym typeface="Arial"/>
              </a:rPr>
              <a:t>}</a:t>
            </a:r>
            <a:endParaRPr b="0" sz="700" strike="noStrike">
              <a:latin typeface="Arial"/>
              <a:ea typeface="Arial"/>
              <a:cs typeface="Arial"/>
              <a:sym typeface="Arial"/>
            </a:endParaRPr>
          </a:p>
        </p:txBody>
      </p:sp>
      <p:sp>
        <p:nvSpPr>
          <p:cNvPr id="359" name="Google Shape;359;p6"/>
          <p:cNvSpPr txBox="1"/>
          <p:nvPr/>
        </p:nvSpPr>
        <p:spPr>
          <a:xfrm>
            <a:off x="72000" y="4716360"/>
            <a:ext cx="2376000" cy="1115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900" strike="noStrike">
                <a:latin typeface="Arial"/>
                <a:ea typeface="Arial"/>
                <a:cs typeface="Arial"/>
                <a:sym typeface="Arial"/>
              </a:rPr>
              <a:t>curl --location --request POST '10.12.7.33:30699/api/v1/execution-service/process' \--header 'Content-Type: application/json' \--header 'Authorization: Basic Y2NzZGthcHBzOmNjc2RrYXBwcw==' \--header 'Content-Type: text/plain' \--data-raw 'data’</a:t>
            </a:r>
            <a:endParaRPr b="0" sz="900" strike="noStrike">
              <a:latin typeface="Arial"/>
              <a:ea typeface="Arial"/>
              <a:cs typeface="Arial"/>
              <a:sym typeface="Arial"/>
            </a:endParaRPr>
          </a:p>
        </p:txBody>
      </p:sp>
      <p:sp>
        <p:nvSpPr>
          <p:cNvPr id="360" name="Google Shape;360;p6"/>
          <p:cNvSpPr txBox="1"/>
          <p:nvPr/>
        </p:nvSpPr>
        <p:spPr>
          <a:xfrm>
            <a:off x="72000" y="4161960"/>
            <a:ext cx="1656000" cy="302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500" strike="noStrike">
                <a:latin typeface="Arial"/>
                <a:ea typeface="Arial"/>
                <a:cs typeface="Arial"/>
                <a:sym typeface="Arial"/>
              </a:rPr>
              <a:t>Sample Request</a:t>
            </a:r>
            <a:endParaRPr b="0" sz="1500" strike="noStrike">
              <a:latin typeface="Arial"/>
              <a:ea typeface="Arial"/>
              <a:cs typeface="Arial"/>
              <a:sym typeface="Arial"/>
            </a:endParaRPr>
          </a:p>
        </p:txBody>
      </p:sp>
      <p:sp>
        <p:nvSpPr>
          <p:cNvPr id="361" name="Google Shape;361;p6"/>
          <p:cNvSpPr txBox="1"/>
          <p:nvPr/>
        </p:nvSpPr>
        <p:spPr>
          <a:xfrm>
            <a:off x="5976000" y="72000"/>
            <a:ext cx="6192000" cy="767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u="sng" strike="noStrike">
                <a:solidFill>
                  <a:srgbClr val="FFFFFF"/>
                </a:solidFill>
                <a:latin typeface="Arial"/>
                <a:ea typeface="Arial"/>
                <a:cs typeface="Arial"/>
                <a:sym typeface="Arial"/>
                <a:hlinkClick r:id="rId5">
                  <a:extLst>
                    <a:ext uri="{A12FA001-AC4F-418D-AE19-62706E023703}">
                      <ahyp:hlinkClr val="tx"/>
                    </a:ext>
                  </a:extLst>
                </a:hlinkClick>
              </a:rPr>
              <a:t>https://wiki.onap.org/display/DW/User+Guide#UserGuide-65018</a:t>
            </a:r>
            <a:endParaRPr b="0" sz="1600" strike="noStrike">
              <a:solidFill>
                <a:srgbClr val="FFFFFF"/>
              </a:solidFill>
              <a:latin typeface="Arial"/>
              <a:ea typeface="Arial"/>
              <a:cs typeface="Arial"/>
              <a:sym typeface="Arial"/>
            </a:endParaRPr>
          </a:p>
          <a:p>
            <a:pPr indent="0" lvl="0" marL="0" marR="0" rtl="0" algn="l">
              <a:spcBef>
                <a:spcPts val="0"/>
              </a:spcBef>
              <a:spcAft>
                <a:spcPts val="0"/>
              </a:spcAft>
              <a:buNone/>
            </a:pPr>
            <a:r>
              <a:rPr b="0" lang="en-US" sz="1600" u="sng" strike="noStrike">
                <a:solidFill>
                  <a:srgbClr val="FFFFFF"/>
                </a:solidFill>
                <a:latin typeface="Arial"/>
                <a:ea typeface="Arial"/>
                <a:cs typeface="Arial"/>
                <a:sym typeface="Arial"/>
                <a:hlinkClick r:id="rId6">
                  <a:extLst>
                    <a:ext uri="{A12FA001-AC4F-418D-AE19-62706E023703}">
                      <ahyp:hlinkClr val="tx"/>
                    </a:ext>
                  </a:extLst>
                </a:hlinkClick>
              </a:rPr>
              <a:t>https://docs.onap.org/projects/onap-ccsdk-cds/en/latest/modelingconcepts/dynamic-payload.html</a:t>
            </a:r>
            <a:endParaRPr b="0" sz="1600"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b="0" sz="1600" strike="noStrike">
              <a:solidFill>
                <a:srgbClr val="FFFFFF"/>
              </a:solidFill>
              <a:latin typeface="Arial"/>
              <a:ea typeface="Arial"/>
              <a:cs typeface="Arial"/>
              <a:sym typeface="Arial"/>
            </a:endParaRPr>
          </a:p>
        </p:txBody>
      </p:sp>
      <p:sp>
        <p:nvSpPr>
          <p:cNvPr id="362" name="Google Shape;362;p6"/>
          <p:cNvSpPr txBox="1"/>
          <p:nvPr/>
        </p:nvSpPr>
        <p:spPr>
          <a:xfrm>
            <a:off x="4896000" y="1368000"/>
            <a:ext cx="2376000" cy="858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Execution API will execute a specific BP’s Action/Workflow</a:t>
            </a:r>
            <a:endParaRPr b="0" sz="1800" strike="noStrike">
              <a:latin typeface="Arial"/>
              <a:ea typeface="Arial"/>
              <a:cs typeface="Arial"/>
              <a:sym typeface="Arial"/>
            </a:endParaRPr>
          </a:p>
        </p:txBody>
      </p:sp>
      <p:cxnSp>
        <p:nvCxnSpPr>
          <p:cNvPr id="363" name="Google Shape;363;p6"/>
          <p:cNvCxnSpPr/>
          <p:nvPr/>
        </p:nvCxnSpPr>
        <p:spPr>
          <a:xfrm>
            <a:off x="5184000" y="2160000"/>
            <a:ext cx="2592000" cy="504000"/>
          </a:xfrm>
          <a:prstGeom prst="straightConnector1">
            <a:avLst/>
          </a:prstGeom>
          <a:noFill/>
          <a:ln cap="flat" cmpd="sng" w="9525">
            <a:solidFill>
              <a:srgbClr val="3465A4"/>
            </a:solidFill>
            <a:prstDash val="dashDot"/>
            <a:round/>
            <a:headEnd len="sm" w="sm" type="none"/>
            <a:tailEnd len="med" w="med" type="triangle"/>
          </a:ln>
        </p:spPr>
      </p:cxnSp>
      <p:cxnSp>
        <p:nvCxnSpPr>
          <p:cNvPr id="364" name="Google Shape;364;p6"/>
          <p:cNvCxnSpPr/>
          <p:nvPr/>
        </p:nvCxnSpPr>
        <p:spPr>
          <a:xfrm>
            <a:off x="6264000" y="2160000"/>
            <a:ext cx="1440000" cy="792000"/>
          </a:xfrm>
          <a:prstGeom prst="straightConnector1">
            <a:avLst/>
          </a:prstGeom>
          <a:noFill/>
          <a:ln cap="flat" cmpd="sng" w="9525">
            <a:solidFill>
              <a:srgbClr val="3465A4"/>
            </a:solidFill>
            <a:prstDash val="dashDot"/>
            <a:round/>
            <a:headEnd len="sm" w="sm" type="none"/>
            <a:tailEnd len="med" w="med" type="triangle"/>
          </a:ln>
        </p:spPr>
      </p:cxn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g121908ed8de_0_21"/>
          <p:cNvSpPr txBox="1"/>
          <p:nvPr/>
        </p:nvSpPr>
        <p:spPr>
          <a:xfrm>
            <a:off x="67400" y="1095250"/>
            <a:ext cx="1154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/home/root1/code/onap/ccsdk-cds/ms/blueprintsprocessor/modules/services/workflow-service/src/main/kotlin/org/onap/ccsdk/cds/blueprintsprocessor/services/workflow/ComponentWorkflowExecutionService.kt</a:t>
            </a:r>
            <a:endParaRPr sz="900"/>
          </a:p>
        </p:txBody>
      </p:sp>
      <p:pic>
        <p:nvPicPr>
          <p:cNvPr id="1445" name="Google Shape;1445;g121908ed8de_0_21"/>
          <p:cNvPicPr preferRelativeResize="0"/>
          <p:nvPr/>
        </p:nvPicPr>
        <p:blipFill>
          <a:blip r:embed="rId3">
            <a:alphaModFix/>
          </a:blip>
          <a:stretch>
            <a:fillRect/>
          </a:stretch>
        </p:blipFill>
        <p:spPr>
          <a:xfrm>
            <a:off x="6403375" y="1351700"/>
            <a:ext cx="5374850" cy="2861426"/>
          </a:xfrm>
          <a:prstGeom prst="rect">
            <a:avLst/>
          </a:prstGeom>
          <a:noFill/>
          <a:ln>
            <a:noFill/>
          </a:ln>
        </p:spPr>
      </p:pic>
      <p:sp>
        <p:nvSpPr>
          <p:cNvPr id="1446" name="Google Shape;1446;g121908ed8de_0_21"/>
          <p:cNvSpPr txBox="1"/>
          <p:nvPr/>
        </p:nvSpPr>
        <p:spPr>
          <a:xfrm>
            <a:off x="176925" y="1609175"/>
            <a:ext cx="55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Component Worklow executor call executeNodeTemplate</a:t>
            </a:r>
            <a:endParaRPr sz="1200"/>
          </a:p>
        </p:txBody>
      </p:sp>
      <p:sp>
        <p:nvSpPr>
          <p:cNvPr id="1447" name="Google Shape;1447;g121908ed8de_0_21"/>
          <p:cNvSpPr txBox="1"/>
          <p:nvPr/>
        </p:nvSpPr>
        <p:spPr>
          <a:xfrm>
            <a:off x="176925" y="3751425"/>
            <a:ext cx="60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/home/root1/code/onap/ccsdk-cds/ms/blueprintsprocessor/modules/services/workflow-service/src/main/kotlin/org/onap/ccsdk/cds/blueprintsprocessor/services/workflow/NodeTemplateExecutionService.kt</a:t>
            </a:r>
            <a:endParaRPr sz="900"/>
          </a:p>
        </p:txBody>
      </p:sp>
      <p:pic>
        <p:nvPicPr>
          <p:cNvPr id="1448" name="Google Shape;1448;g121908ed8de_0_21"/>
          <p:cNvPicPr preferRelativeResize="0"/>
          <p:nvPr/>
        </p:nvPicPr>
        <p:blipFill>
          <a:blip r:embed="rId4">
            <a:alphaModFix/>
          </a:blip>
          <a:stretch>
            <a:fillRect/>
          </a:stretch>
        </p:blipFill>
        <p:spPr>
          <a:xfrm>
            <a:off x="152400" y="4365526"/>
            <a:ext cx="7581900" cy="933450"/>
          </a:xfrm>
          <a:prstGeom prst="rect">
            <a:avLst/>
          </a:prstGeom>
          <a:noFill/>
          <a:ln>
            <a:noFill/>
          </a:ln>
        </p:spPr>
      </p:pic>
      <p:sp>
        <p:nvSpPr>
          <p:cNvPr id="1449" name="Google Shape;1449;g121908ed8de_0_21"/>
          <p:cNvSpPr txBox="1"/>
          <p:nvPr/>
        </p:nvSpPr>
        <p:spPr>
          <a:xfrm>
            <a:off x="7725775" y="4305200"/>
            <a:ext cx="363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Get instance of Executor from component name, in case node is of type “component-script-executor” following will be obtained</a:t>
            </a:r>
            <a:endParaRPr/>
          </a:p>
        </p:txBody>
      </p:sp>
      <p:pic>
        <p:nvPicPr>
          <p:cNvPr id="1450" name="Google Shape;1450;g121908ed8de_0_21"/>
          <p:cNvPicPr preferRelativeResize="0"/>
          <p:nvPr/>
        </p:nvPicPr>
        <p:blipFill>
          <a:blip r:embed="rId5">
            <a:alphaModFix/>
          </a:blip>
          <a:stretch>
            <a:fillRect/>
          </a:stretch>
        </p:blipFill>
        <p:spPr>
          <a:xfrm>
            <a:off x="4928650" y="5298975"/>
            <a:ext cx="7180075" cy="1046700"/>
          </a:xfrm>
          <a:prstGeom prst="rect">
            <a:avLst/>
          </a:prstGeom>
          <a:noFill/>
          <a:ln>
            <a:noFill/>
          </a:ln>
        </p:spPr>
      </p:pic>
      <p:pic>
        <p:nvPicPr>
          <p:cNvPr id="1451" name="Google Shape;1451;g121908ed8de_0_21"/>
          <p:cNvPicPr preferRelativeResize="0"/>
          <p:nvPr/>
        </p:nvPicPr>
        <p:blipFill>
          <a:blip r:embed="rId6">
            <a:alphaModFix/>
          </a:blip>
          <a:stretch>
            <a:fillRect/>
          </a:stretch>
        </p:blipFill>
        <p:spPr>
          <a:xfrm>
            <a:off x="67400" y="6140225"/>
            <a:ext cx="6992800" cy="658050"/>
          </a:xfrm>
          <a:prstGeom prst="rect">
            <a:avLst/>
          </a:prstGeom>
          <a:noFill/>
          <a:ln>
            <a:noFill/>
          </a:ln>
        </p:spPr>
      </p:pic>
      <p:sp>
        <p:nvSpPr>
          <p:cNvPr id="1452" name="Google Shape;1452;g121908ed8de_0_21"/>
          <p:cNvSpPr txBox="1"/>
          <p:nvPr/>
        </p:nvSpPr>
        <p:spPr>
          <a:xfrm>
            <a:off x="2080875" y="5945475"/>
            <a:ext cx="22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this method is invoked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g121908ed8de_0_40"/>
          <p:cNvSpPr txBox="1"/>
          <p:nvPr/>
        </p:nvSpPr>
        <p:spPr>
          <a:xfrm>
            <a:off x="151650" y="1070000"/>
            <a:ext cx="1195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/home/root1/code/onap/ccsdk-cds/ms/blueprintsprocessor/modules/services/execution-service/src/main/kotlin/org/onap/ccsdk/cds/blueprintsprocessor/services/execution/AbstractComponentFunction.kt</a:t>
            </a:r>
            <a:endParaRPr sz="900"/>
          </a:p>
        </p:txBody>
      </p:sp>
      <p:pic>
        <p:nvPicPr>
          <p:cNvPr id="1459" name="Google Shape;1459;g121908ed8de_0_40"/>
          <p:cNvPicPr preferRelativeResize="0"/>
          <p:nvPr/>
        </p:nvPicPr>
        <p:blipFill>
          <a:blip r:embed="rId3">
            <a:alphaModFix/>
          </a:blip>
          <a:stretch>
            <a:fillRect/>
          </a:stretch>
        </p:blipFill>
        <p:spPr>
          <a:xfrm>
            <a:off x="152400" y="1545500"/>
            <a:ext cx="4902624" cy="1987250"/>
          </a:xfrm>
          <a:prstGeom prst="rect">
            <a:avLst/>
          </a:prstGeom>
          <a:noFill/>
          <a:ln>
            <a:noFill/>
          </a:ln>
        </p:spPr>
      </p:pic>
      <p:pic>
        <p:nvPicPr>
          <p:cNvPr id="1460" name="Google Shape;1460;g121908ed8de_0_40"/>
          <p:cNvPicPr preferRelativeResize="0"/>
          <p:nvPr/>
        </p:nvPicPr>
        <p:blipFill>
          <a:blip r:embed="rId4">
            <a:alphaModFix/>
          </a:blip>
          <a:stretch>
            <a:fillRect/>
          </a:stretch>
        </p:blipFill>
        <p:spPr>
          <a:xfrm>
            <a:off x="5805625" y="1587325"/>
            <a:ext cx="4776249" cy="1160575"/>
          </a:xfrm>
          <a:prstGeom prst="rect">
            <a:avLst/>
          </a:prstGeom>
          <a:noFill/>
          <a:ln>
            <a:noFill/>
          </a:ln>
        </p:spPr>
      </p:pic>
      <p:sp>
        <p:nvSpPr>
          <p:cNvPr id="1461" name="Google Shape;1461;g121908ed8de_0_40"/>
          <p:cNvSpPr txBox="1"/>
          <p:nvPr/>
        </p:nvSpPr>
        <p:spPr>
          <a:xfrm>
            <a:off x="8989525" y="2300050"/>
            <a:ext cx="246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calls processNB of specific object type of plugin which is component-script-executor in our example</a:t>
            </a:r>
            <a:endParaRPr/>
          </a:p>
        </p:txBody>
      </p:sp>
      <p:sp>
        <p:nvSpPr>
          <p:cNvPr id="1462" name="Google Shape;1462;g121908ed8de_0_40"/>
          <p:cNvSpPr txBox="1"/>
          <p:nvPr/>
        </p:nvSpPr>
        <p:spPr>
          <a:xfrm>
            <a:off x="286450" y="3883950"/>
            <a:ext cx="1148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/home/root1/code/onap/ccsdk-cds/ms/blueprintsprocessor/modules/services/execution-service/src/main/kotlin/org/onap/ccsdk/cds/blueprintsprocessor/services/execution/ComponentScriptExecutor.kt</a:t>
            </a:r>
            <a:endParaRPr sz="900"/>
          </a:p>
        </p:txBody>
      </p:sp>
      <p:cxnSp>
        <p:nvCxnSpPr>
          <p:cNvPr id="1463" name="Google Shape;1463;g121908ed8de_0_40"/>
          <p:cNvCxnSpPr/>
          <p:nvPr/>
        </p:nvCxnSpPr>
        <p:spPr>
          <a:xfrm>
            <a:off x="4911800" y="2712875"/>
            <a:ext cx="783600" cy="0"/>
          </a:xfrm>
          <a:prstGeom prst="straightConnector1">
            <a:avLst/>
          </a:prstGeom>
          <a:noFill/>
          <a:ln cap="flat" cmpd="sng" w="9525">
            <a:solidFill>
              <a:schemeClr val="dk2"/>
            </a:solidFill>
            <a:prstDash val="solid"/>
            <a:round/>
            <a:headEnd len="med" w="med" type="none"/>
            <a:tailEnd len="med" w="med" type="triangle"/>
          </a:ln>
        </p:spPr>
      </p:cxnSp>
      <p:cxnSp>
        <p:nvCxnSpPr>
          <p:cNvPr id="1464" name="Google Shape;1464;g121908ed8de_0_40"/>
          <p:cNvCxnSpPr/>
          <p:nvPr/>
        </p:nvCxnSpPr>
        <p:spPr>
          <a:xfrm flipH="1">
            <a:off x="6352575" y="2974050"/>
            <a:ext cx="429600" cy="792000"/>
          </a:xfrm>
          <a:prstGeom prst="straightConnector1">
            <a:avLst/>
          </a:prstGeom>
          <a:noFill/>
          <a:ln cap="flat" cmpd="sng" w="9525">
            <a:solidFill>
              <a:schemeClr val="dk2"/>
            </a:solidFill>
            <a:prstDash val="solid"/>
            <a:round/>
            <a:headEnd len="med" w="med" type="none"/>
            <a:tailEnd len="med" w="med" type="triangle"/>
          </a:ln>
        </p:spPr>
      </p:cxnSp>
      <p:pic>
        <p:nvPicPr>
          <p:cNvPr id="1465" name="Google Shape;1465;g121908ed8de_0_40"/>
          <p:cNvPicPr preferRelativeResize="0"/>
          <p:nvPr/>
        </p:nvPicPr>
        <p:blipFill>
          <a:blip r:embed="rId5">
            <a:alphaModFix/>
          </a:blip>
          <a:stretch>
            <a:fillRect/>
          </a:stretch>
        </p:blipFill>
        <p:spPr>
          <a:xfrm>
            <a:off x="152400" y="4359450"/>
            <a:ext cx="4982346" cy="2346150"/>
          </a:xfrm>
          <a:prstGeom prst="rect">
            <a:avLst/>
          </a:prstGeom>
          <a:noFill/>
          <a:ln>
            <a:noFill/>
          </a:ln>
        </p:spPr>
      </p:pic>
      <p:sp>
        <p:nvSpPr>
          <p:cNvPr id="1466" name="Google Shape;1466;g121908ed8de_0_40"/>
          <p:cNvSpPr txBox="1"/>
          <p:nvPr/>
        </p:nvSpPr>
        <p:spPr>
          <a:xfrm>
            <a:off x="4600075" y="5198275"/>
            <a:ext cx="625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Returns template of type AbstractScriptComponentFunction, prepared using the kotlin script provided by user. so basically kotlin script must implement </a:t>
            </a:r>
            <a:r>
              <a:rPr lang="en-US">
                <a:solidFill>
                  <a:schemeClr val="dk1"/>
                </a:solidFill>
              </a:rPr>
              <a:t>AbstractScriptComponentFunction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121908ed8de_0_68"/>
          <p:cNvSpPr txBox="1"/>
          <p:nvPr/>
        </p:nvSpPr>
        <p:spPr>
          <a:xfrm>
            <a:off x="126375" y="1120550"/>
            <a:ext cx="11668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/home/root1/code/onap/ccsdk-cds/ms/blueprintsprocessor/modules/services/execution-service/src/main/kotlin/org/onap/ccsdk/cds/blueprintsprocessor/services/execution/AbstractScriptComponentFunction.kt</a:t>
            </a:r>
            <a:endParaRPr sz="900"/>
          </a:p>
        </p:txBody>
      </p:sp>
      <p:pic>
        <p:nvPicPr>
          <p:cNvPr id="1473" name="Google Shape;1473;g121908ed8de_0_68"/>
          <p:cNvPicPr preferRelativeResize="0"/>
          <p:nvPr/>
        </p:nvPicPr>
        <p:blipFill>
          <a:blip r:embed="rId3">
            <a:alphaModFix/>
          </a:blip>
          <a:stretch>
            <a:fillRect/>
          </a:stretch>
        </p:blipFill>
        <p:spPr>
          <a:xfrm>
            <a:off x="152400" y="1596050"/>
            <a:ext cx="4253901" cy="2070225"/>
          </a:xfrm>
          <a:prstGeom prst="rect">
            <a:avLst/>
          </a:prstGeom>
          <a:noFill/>
          <a:ln>
            <a:noFill/>
          </a:ln>
        </p:spPr>
      </p:pic>
      <p:pic>
        <p:nvPicPr>
          <p:cNvPr id="1474" name="Google Shape;1474;g121908ed8de_0_68"/>
          <p:cNvPicPr preferRelativeResize="0"/>
          <p:nvPr/>
        </p:nvPicPr>
        <p:blipFill>
          <a:blip r:embed="rId4">
            <a:alphaModFix/>
          </a:blip>
          <a:stretch>
            <a:fillRect/>
          </a:stretch>
        </p:blipFill>
        <p:spPr>
          <a:xfrm>
            <a:off x="5274100" y="1596050"/>
            <a:ext cx="6832900" cy="1816125"/>
          </a:xfrm>
          <a:prstGeom prst="rect">
            <a:avLst/>
          </a:prstGeom>
          <a:noFill/>
          <a:ln>
            <a:noFill/>
          </a:ln>
        </p:spPr>
      </p:pic>
      <p:sp>
        <p:nvSpPr>
          <p:cNvPr id="1475" name="Google Shape;1475;g121908ed8de_0_68"/>
          <p:cNvSpPr txBox="1"/>
          <p:nvPr/>
        </p:nvSpPr>
        <p:spPr>
          <a:xfrm>
            <a:off x="7001225" y="3159400"/>
            <a:ext cx="355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ProcessNB &amp; RecoverNB is what script should implement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txBox="1"/>
          <p:nvPr/>
        </p:nvSpPr>
        <p:spPr>
          <a:xfrm>
            <a:off x="0" y="198000"/>
            <a:ext cx="11821200" cy="5385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0" lang="en-US" sz="3600" strike="noStrike">
                <a:solidFill>
                  <a:srgbClr val="FFFFFF"/>
                </a:solidFill>
                <a:latin typeface="Arial"/>
                <a:ea typeface="Arial"/>
                <a:cs typeface="Arial"/>
                <a:sym typeface="Arial"/>
              </a:rPr>
              <a:t>CDS - </a:t>
            </a:r>
            <a:r>
              <a:rPr lang="en-US" sz="3600">
                <a:solidFill>
                  <a:srgbClr val="FFFFFF"/>
                </a:solidFill>
              </a:rPr>
              <a:t>O</a:t>
            </a:r>
            <a:r>
              <a:rPr b="0" lang="en-US" sz="3600" strike="noStrike">
                <a:solidFill>
                  <a:srgbClr val="FFFFFF"/>
                </a:solidFill>
                <a:latin typeface="Arial"/>
                <a:ea typeface="Arial"/>
                <a:cs typeface="Arial"/>
                <a:sym typeface="Arial"/>
              </a:rPr>
              <a:t>ther API</a:t>
            </a:r>
            <a:endParaRPr b="0" sz="3600" strike="noStrike">
              <a:solidFill>
                <a:srgbClr val="000000"/>
              </a:solidFill>
              <a:latin typeface="Calibri"/>
              <a:ea typeface="Calibri"/>
              <a:cs typeface="Calibri"/>
              <a:sym typeface="Calibri"/>
            </a:endParaRPr>
          </a:p>
        </p:txBody>
      </p:sp>
      <p:sp>
        <p:nvSpPr>
          <p:cNvPr id="370" name="Google Shape;370;p7"/>
          <p:cNvSpPr txBox="1"/>
          <p:nvPr/>
        </p:nvSpPr>
        <p:spPr>
          <a:xfrm>
            <a:off x="4536000" y="198000"/>
            <a:ext cx="741600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FFFFFF"/>
                </a:solidFill>
                <a:latin typeface="Arial"/>
                <a:ea typeface="Arial"/>
                <a:cs typeface="Arial"/>
                <a:sym typeface="Arial"/>
              </a:rPr>
              <a:t>https://docs.onap.org/projects/onap-ccsdk-cds/en/latest/api-reference/bp-processor.html</a:t>
            </a:r>
            <a:endParaRPr b="0" sz="1800" strike="noStrike">
              <a:solidFill>
                <a:srgbClr val="FFFFFF"/>
              </a:solidFill>
              <a:latin typeface="Arial"/>
              <a:ea typeface="Arial"/>
              <a:cs typeface="Arial"/>
              <a:sym typeface="Arial"/>
            </a:endParaRPr>
          </a:p>
        </p:txBody>
      </p:sp>
      <p:pic>
        <p:nvPicPr>
          <p:cNvPr id="371" name="Google Shape;371;p7"/>
          <p:cNvPicPr preferRelativeResize="0"/>
          <p:nvPr/>
        </p:nvPicPr>
        <p:blipFill rotWithShape="1">
          <a:blip r:embed="rId3">
            <a:alphaModFix/>
          </a:blip>
          <a:srcRect b="0" l="0" r="0" t="0"/>
          <a:stretch/>
        </p:blipFill>
        <p:spPr>
          <a:xfrm>
            <a:off x="4032000" y="1152000"/>
            <a:ext cx="8121600" cy="5393160"/>
          </a:xfrm>
          <a:prstGeom prst="rect">
            <a:avLst/>
          </a:prstGeom>
          <a:noFill/>
          <a:ln>
            <a:noFill/>
          </a:ln>
        </p:spPr>
      </p:pic>
      <p:sp>
        <p:nvSpPr>
          <p:cNvPr id="372" name="Google Shape;372;p7"/>
          <p:cNvSpPr txBox="1"/>
          <p:nvPr/>
        </p:nvSpPr>
        <p:spPr>
          <a:xfrm>
            <a:off x="216000" y="3240000"/>
            <a:ext cx="3577500" cy="1590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APIs for Blueprint, model, resource, template, data dictionary etc. management</a:t>
            </a:r>
            <a:endParaRPr b="0" sz="1800" strike="noStrike">
              <a:latin typeface="Arial"/>
              <a:ea typeface="Arial"/>
              <a:cs typeface="Arial"/>
              <a:sym typeface="Arial"/>
            </a:endParaRPr>
          </a:p>
        </p:txBody>
      </p:sp>
    </p:spTree>
  </p:cSld>
  <p:clrMapOvr>
    <a:masterClrMapping/>
  </p:clrMapOvr>
  <p:transition>
    <p:wipe dir="r"/>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2017-07-20T12:12:46Z</dcterms:created>
  <dc:creator>Евгений Жуков</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